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78" r:id="rId4"/>
    <p:sldId id="275" r:id="rId5"/>
    <p:sldId id="306" r:id="rId6"/>
    <p:sldId id="308" r:id="rId7"/>
    <p:sldId id="309" r:id="rId8"/>
    <p:sldId id="277" r:id="rId9"/>
    <p:sldId id="310" r:id="rId10"/>
    <p:sldId id="257" r:id="rId11"/>
    <p:sldId id="276" r:id="rId12"/>
    <p:sldId id="262" r:id="rId13"/>
    <p:sldId id="279" r:id="rId14"/>
    <p:sldId id="285" r:id="rId15"/>
    <p:sldId id="264" r:id="rId16"/>
    <p:sldId id="305" r:id="rId1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C57"/>
    <a:srgbClr val="4A5242"/>
    <a:srgbClr val="5D5861"/>
    <a:srgbClr val="FFFFFF"/>
    <a:srgbClr val="577B4F"/>
    <a:srgbClr val="B3E08B"/>
    <a:srgbClr val="99CE80"/>
    <a:srgbClr val="5BA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8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.png"/><Relationship Id="rId2" Type="http://schemas.openxmlformats.org/officeDocument/2006/relationships/video" Target="../media/media1.mp4"/><Relationship Id="rId16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0845" y="1379220"/>
            <a:ext cx="6290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黄金矿工游戏项目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字体管家胖丫儿" panose="00020600040101010101" charset="-122"/>
              <a:ea typeface="字体管家胖丫儿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2844" y="3266440"/>
            <a:ext cx="581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汇报人：吴俊逸、龙奕铮     汇报时间：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2022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年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日</a:t>
            </a:r>
          </a:p>
        </p:txBody>
      </p:sp>
      <p:pic>
        <p:nvPicPr>
          <p:cNvPr id="9" name="图片 8" descr="97a4a4a74b97b4abb7561b80c48d80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83710"/>
            <a:ext cx="9541510" cy="2367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2C743-A925-9A2D-F6A3-6BE342C3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钩子篇 核心代码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021A85-260F-D228-1D65-E8ABDFFE6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90" y="1595398"/>
            <a:ext cx="2045854" cy="1980141"/>
          </a:xfrm>
        </p:spPr>
      </p:pic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7C5AE963-D9BE-6D57-5503-7F9DBEA7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83" y="5126236"/>
            <a:ext cx="3850940" cy="15148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5CA02A-7C5C-5385-97E4-6A7E0D44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90" y="3688105"/>
            <a:ext cx="1408864" cy="132556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206FDF3-D5EC-E72D-4520-C1A5D31E4767}"/>
              </a:ext>
            </a:extLst>
          </p:cNvPr>
          <p:cNvSpPr txBox="1"/>
          <p:nvPr/>
        </p:nvSpPr>
        <p:spPr>
          <a:xfrm>
            <a:off x="2344616" y="1595398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定义了点线的初始位置、长度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D47D41-4F80-7287-62EE-D79C8C6123EE}"/>
              </a:ext>
            </a:extLst>
          </p:cNvPr>
          <p:cNvSpPr txBox="1"/>
          <p:nvPr/>
        </p:nvSpPr>
        <p:spPr>
          <a:xfrm>
            <a:off x="4045623" y="5580874"/>
            <a:ext cx="154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绘制出初始摇摆的勾线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C054B9-7567-C388-2F23-896972D3D96C}"/>
              </a:ext>
            </a:extLst>
          </p:cNvPr>
          <p:cNvSpPr txBox="1"/>
          <p:nvPr/>
        </p:nvSpPr>
        <p:spPr>
          <a:xfrm>
            <a:off x="9495693" y="336713"/>
            <a:ext cx="252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逻辑判定：线的</a:t>
            </a:r>
            <a:r>
              <a:rPr lang="en-US" altLang="zh-CN" dirty="0" err="1"/>
              <a:t>endx</a:t>
            </a:r>
            <a:r>
              <a:rPr lang="en-US" altLang="zh-CN" dirty="0"/>
              <a:t> </a:t>
            </a:r>
            <a:r>
              <a:rPr lang="en-US" altLang="zh-CN" dirty="0" err="1"/>
              <a:t>endy</a:t>
            </a:r>
            <a:r>
              <a:rPr lang="zh-CN" altLang="en-US" dirty="0"/>
              <a:t>与抓取物品的</a:t>
            </a:r>
            <a:r>
              <a:rPr lang="en-US" altLang="zh-CN" dirty="0" err="1"/>
              <a:t>endx</a:t>
            </a:r>
            <a:r>
              <a:rPr lang="en-US" altLang="zh-CN" dirty="0"/>
              <a:t> </a:t>
            </a:r>
            <a:r>
              <a:rPr lang="en-US" altLang="zh-CN" dirty="0" err="1"/>
              <a:t>endy</a:t>
            </a:r>
            <a:r>
              <a:rPr lang="zh-CN" altLang="en-US" dirty="0"/>
              <a:t>的位置判断，超过即代表抓取到了物品</a:t>
            </a:r>
            <a:endParaRPr lang="en-US" altLang="zh-CN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61942CC-081D-BE26-C822-B8788C04C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293" y="178085"/>
            <a:ext cx="3776003" cy="10398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1EF8F2A-4777-71A6-F16A-F192F91242B4}"/>
              </a:ext>
            </a:extLst>
          </p:cNvPr>
          <p:cNvSpPr txBox="1"/>
          <p:nvPr/>
        </p:nvSpPr>
        <p:spPr>
          <a:xfrm>
            <a:off x="1697893" y="3928226"/>
            <a:ext cx="154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控制摆线左右摇摆</a:t>
            </a:r>
            <a:r>
              <a:rPr lang="en-US" altLang="zh-CN" dirty="0"/>
              <a:t>..</a:t>
            </a:r>
            <a:r>
              <a:rPr lang="zh-CN" altLang="en-US" dirty="0"/>
              <a:t>核心</a:t>
            </a: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4975157-7A0F-00B0-FAC7-A51BE2FB5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78" y="1934132"/>
            <a:ext cx="3634032" cy="43513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60DFD61-18E7-39D2-493D-AD0D0E4FF678}"/>
              </a:ext>
            </a:extLst>
          </p:cNvPr>
          <p:cNvSpPr txBox="1"/>
          <p:nvPr/>
        </p:nvSpPr>
        <p:spPr>
          <a:xfrm>
            <a:off x="9427258" y="2250786"/>
            <a:ext cx="2663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抓取位置的赋值</a:t>
            </a:r>
            <a:endParaRPr lang="en-US" altLang="zh-CN" dirty="0"/>
          </a:p>
          <a:p>
            <a:r>
              <a:rPr lang="zh-CN" altLang="en-US" dirty="0"/>
              <a:t>以及抓取物品后界面分数的增加</a:t>
            </a:r>
          </a:p>
        </p:txBody>
      </p:sp>
    </p:spTree>
    <p:extLst>
      <p:ext uri="{BB962C8B-B14F-4D97-AF65-F5344CB8AC3E}">
        <p14:creationId xmlns:p14="http://schemas.microsoft.com/office/powerpoint/2010/main" val="18005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8255A54-8127-42F9-98AF-7E341E1D9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72" y="-1"/>
            <a:ext cx="6195770" cy="7113319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165566" y="1397953"/>
            <a:ext cx="1744980" cy="1393825"/>
            <a:chOff x="5993" y="3946"/>
            <a:chExt cx="2748" cy="2195"/>
          </a:xfrm>
        </p:grpSpPr>
        <p:sp>
          <p:nvSpPr>
            <p:cNvPr id="10" name="任意多边形 9"/>
            <p:cNvSpPr/>
            <p:nvPr/>
          </p:nvSpPr>
          <p:spPr>
            <a:xfrm>
              <a:off x="5993" y="3946"/>
              <a:ext cx="2748" cy="2195"/>
            </a:xfrm>
            <a:custGeom>
              <a:avLst/>
              <a:gdLst>
                <a:gd name="connisteX0" fmla="*/ 569758 w 1200741"/>
                <a:gd name="connsiteY0" fmla="*/ 54227 h 958750"/>
                <a:gd name="connisteX1" fmla="*/ 536103 w 1200741"/>
                <a:gd name="connsiteY1" fmla="*/ 121537 h 958750"/>
                <a:gd name="connisteX2" fmla="*/ 502448 w 1200741"/>
                <a:gd name="connsiteY2" fmla="*/ 188212 h 958750"/>
                <a:gd name="connisteX3" fmla="*/ 469428 w 1200741"/>
                <a:gd name="connsiteY3" fmla="*/ 255522 h 958750"/>
                <a:gd name="connisteX4" fmla="*/ 435773 w 1200741"/>
                <a:gd name="connsiteY4" fmla="*/ 322197 h 958750"/>
                <a:gd name="connisteX5" fmla="*/ 385608 w 1200741"/>
                <a:gd name="connsiteY5" fmla="*/ 389507 h 958750"/>
                <a:gd name="connisteX6" fmla="*/ 351953 w 1200741"/>
                <a:gd name="connsiteY6" fmla="*/ 456182 h 958750"/>
                <a:gd name="connisteX7" fmla="*/ 335443 w 1200741"/>
                <a:gd name="connsiteY7" fmla="*/ 523492 h 958750"/>
                <a:gd name="connisteX8" fmla="*/ 285278 w 1200741"/>
                <a:gd name="connsiteY8" fmla="*/ 590167 h 958750"/>
                <a:gd name="connisteX9" fmla="*/ 235113 w 1200741"/>
                <a:gd name="connsiteY9" fmla="*/ 657477 h 958750"/>
                <a:gd name="connisteX10" fmla="*/ 201458 w 1200741"/>
                <a:gd name="connsiteY10" fmla="*/ 724152 h 958750"/>
                <a:gd name="connisteX11" fmla="*/ 134148 w 1200741"/>
                <a:gd name="connsiteY11" fmla="*/ 791462 h 958750"/>
                <a:gd name="connisteX12" fmla="*/ 83983 w 1200741"/>
                <a:gd name="connsiteY12" fmla="*/ 858137 h 958750"/>
                <a:gd name="connisteX13" fmla="*/ 163 w 1200741"/>
                <a:gd name="connsiteY13" fmla="*/ 941957 h 958750"/>
                <a:gd name="connisteX14" fmla="*/ 67473 w 1200741"/>
                <a:gd name="connsiteY14" fmla="*/ 958467 h 958750"/>
                <a:gd name="connisteX15" fmla="*/ 134148 w 1200741"/>
                <a:gd name="connsiteY15" fmla="*/ 941957 h 958750"/>
                <a:gd name="connisteX16" fmla="*/ 201458 w 1200741"/>
                <a:gd name="connsiteY16" fmla="*/ 925447 h 958750"/>
                <a:gd name="connisteX17" fmla="*/ 268133 w 1200741"/>
                <a:gd name="connsiteY17" fmla="*/ 908302 h 958750"/>
                <a:gd name="connisteX18" fmla="*/ 351953 w 1200741"/>
                <a:gd name="connsiteY18" fmla="*/ 891792 h 958750"/>
                <a:gd name="connisteX19" fmla="*/ 419263 w 1200741"/>
                <a:gd name="connsiteY19" fmla="*/ 874647 h 958750"/>
                <a:gd name="connisteX20" fmla="*/ 485938 w 1200741"/>
                <a:gd name="connsiteY20" fmla="*/ 874647 h 958750"/>
                <a:gd name="connisteX21" fmla="*/ 553248 w 1200741"/>
                <a:gd name="connsiteY21" fmla="*/ 874647 h 958750"/>
                <a:gd name="connisteX22" fmla="*/ 619923 w 1200741"/>
                <a:gd name="connsiteY22" fmla="*/ 858137 h 958750"/>
                <a:gd name="connisteX23" fmla="*/ 687233 w 1200741"/>
                <a:gd name="connsiteY23" fmla="*/ 858137 h 958750"/>
                <a:gd name="connisteX24" fmla="*/ 753908 w 1200741"/>
                <a:gd name="connsiteY24" fmla="*/ 858137 h 958750"/>
                <a:gd name="connisteX25" fmla="*/ 837728 w 1200741"/>
                <a:gd name="connsiteY25" fmla="*/ 858137 h 958750"/>
                <a:gd name="connisteX26" fmla="*/ 904403 w 1200741"/>
                <a:gd name="connsiteY26" fmla="*/ 858137 h 958750"/>
                <a:gd name="connisteX27" fmla="*/ 971713 w 1200741"/>
                <a:gd name="connsiteY27" fmla="*/ 858137 h 958750"/>
                <a:gd name="connisteX28" fmla="*/ 1038388 w 1200741"/>
                <a:gd name="connsiteY28" fmla="*/ 858137 h 958750"/>
                <a:gd name="connisteX29" fmla="*/ 1105698 w 1200741"/>
                <a:gd name="connsiteY29" fmla="*/ 858137 h 958750"/>
                <a:gd name="connisteX30" fmla="*/ 1189518 w 1200741"/>
                <a:gd name="connsiteY30" fmla="*/ 858137 h 958750"/>
                <a:gd name="connisteX31" fmla="*/ 1189518 w 1200741"/>
                <a:gd name="connsiteY31" fmla="*/ 791462 h 958750"/>
                <a:gd name="connisteX32" fmla="*/ 1122208 w 1200741"/>
                <a:gd name="connsiteY32" fmla="*/ 740662 h 958750"/>
                <a:gd name="connisteX33" fmla="*/ 1055533 w 1200741"/>
                <a:gd name="connsiteY33" fmla="*/ 707642 h 958750"/>
                <a:gd name="connisteX34" fmla="*/ 971713 w 1200741"/>
                <a:gd name="connsiteY34" fmla="*/ 640332 h 958750"/>
                <a:gd name="connisteX35" fmla="*/ 904403 w 1200741"/>
                <a:gd name="connsiteY35" fmla="*/ 606677 h 958750"/>
                <a:gd name="connisteX36" fmla="*/ 837728 w 1200741"/>
                <a:gd name="connsiteY36" fmla="*/ 590167 h 958750"/>
                <a:gd name="connisteX37" fmla="*/ 770418 w 1200741"/>
                <a:gd name="connsiteY37" fmla="*/ 573657 h 958750"/>
                <a:gd name="connisteX38" fmla="*/ 737398 w 1200741"/>
                <a:gd name="connsiteY38" fmla="*/ 489837 h 958750"/>
                <a:gd name="connisteX39" fmla="*/ 737398 w 1200741"/>
                <a:gd name="connsiteY39" fmla="*/ 422527 h 958750"/>
                <a:gd name="connisteX40" fmla="*/ 737398 w 1200741"/>
                <a:gd name="connsiteY40" fmla="*/ 355852 h 958750"/>
                <a:gd name="connisteX41" fmla="*/ 737398 w 1200741"/>
                <a:gd name="connsiteY41" fmla="*/ 288542 h 958750"/>
                <a:gd name="connisteX42" fmla="*/ 737398 w 1200741"/>
                <a:gd name="connsiteY42" fmla="*/ 221867 h 958750"/>
                <a:gd name="connisteX43" fmla="*/ 737398 w 1200741"/>
                <a:gd name="connsiteY43" fmla="*/ 154557 h 958750"/>
                <a:gd name="connisteX44" fmla="*/ 703743 w 1200741"/>
                <a:gd name="connsiteY44" fmla="*/ 87882 h 958750"/>
                <a:gd name="connisteX45" fmla="*/ 670088 w 1200741"/>
                <a:gd name="connsiteY45" fmla="*/ 20572 h 958750"/>
                <a:gd name="connisteX46" fmla="*/ 603413 w 1200741"/>
                <a:gd name="connsiteY46" fmla="*/ 4062 h 958750"/>
                <a:gd name="connisteX47" fmla="*/ 569758 w 1200741"/>
                <a:gd name="connsiteY47" fmla="*/ 70737 h 958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</a:cxnLst>
              <a:rect l="l" t="t" r="r" b="b"/>
              <a:pathLst>
                <a:path w="1200742" h="958751">
                  <a:moveTo>
                    <a:pt x="569758" y="54228"/>
                  </a:moveTo>
                  <a:cubicBezTo>
                    <a:pt x="563408" y="66293"/>
                    <a:pt x="549438" y="94868"/>
                    <a:pt x="536103" y="121538"/>
                  </a:cubicBezTo>
                  <a:cubicBezTo>
                    <a:pt x="522768" y="148208"/>
                    <a:pt x="515783" y="161543"/>
                    <a:pt x="502448" y="188213"/>
                  </a:cubicBezTo>
                  <a:cubicBezTo>
                    <a:pt x="489113" y="214883"/>
                    <a:pt x="482763" y="228853"/>
                    <a:pt x="469428" y="255523"/>
                  </a:cubicBezTo>
                  <a:cubicBezTo>
                    <a:pt x="456093" y="282193"/>
                    <a:pt x="452283" y="295528"/>
                    <a:pt x="435773" y="322198"/>
                  </a:cubicBezTo>
                  <a:cubicBezTo>
                    <a:pt x="419263" y="348868"/>
                    <a:pt x="402118" y="362838"/>
                    <a:pt x="385608" y="389508"/>
                  </a:cubicBezTo>
                  <a:cubicBezTo>
                    <a:pt x="369098" y="416178"/>
                    <a:pt x="362113" y="429513"/>
                    <a:pt x="351953" y="456183"/>
                  </a:cubicBezTo>
                  <a:cubicBezTo>
                    <a:pt x="341793" y="482853"/>
                    <a:pt x="348778" y="496823"/>
                    <a:pt x="335443" y="523493"/>
                  </a:cubicBezTo>
                  <a:cubicBezTo>
                    <a:pt x="322108" y="550163"/>
                    <a:pt x="305598" y="563498"/>
                    <a:pt x="285278" y="590168"/>
                  </a:cubicBezTo>
                  <a:cubicBezTo>
                    <a:pt x="264958" y="616838"/>
                    <a:pt x="251623" y="630808"/>
                    <a:pt x="235113" y="657478"/>
                  </a:cubicBezTo>
                  <a:cubicBezTo>
                    <a:pt x="218603" y="684148"/>
                    <a:pt x="221778" y="697483"/>
                    <a:pt x="201458" y="724153"/>
                  </a:cubicBezTo>
                  <a:cubicBezTo>
                    <a:pt x="181138" y="750823"/>
                    <a:pt x="157643" y="764793"/>
                    <a:pt x="134148" y="791463"/>
                  </a:cubicBezTo>
                  <a:cubicBezTo>
                    <a:pt x="110653" y="818133"/>
                    <a:pt x="110653" y="828293"/>
                    <a:pt x="83983" y="858138"/>
                  </a:cubicBezTo>
                  <a:cubicBezTo>
                    <a:pt x="57313" y="887983"/>
                    <a:pt x="3338" y="921638"/>
                    <a:pt x="163" y="941958"/>
                  </a:cubicBezTo>
                  <a:cubicBezTo>
                    <a:pt x="-3012" y="962278"/>
                    <a:pt x="40803" y="958468"/>
                    <a:pt x="67473" y="958468"/>
                  </a:cubicBezTo>
                  <a:cubicBezTo>
                    <a:pt x="94143" y="958468"/>
                    <a:pt x="107478" y="948308"/>
                    <a:pt x="134148" y="941958"/>
                  </a:cubicBezTo>
                  <a:cubicBezTo>
                    <a:pt x="160818" y="935608"/>
                    <a:pt x="174788" y="932433"/>
                    <a:pt x="201458" y="925448"/>
                  </a:cubicBezTo>
                  <a:cubicBezTo>
                    <a:pt x="228128" y="918463"/>
                    <a:pt x="238288" y="915288"/>
                    <a:pt x="268133" y="908303"/>
                  </a:cubicBezTo>
                  <a:cubicBezTo>
                    <a:pt x="297978" y="901318"/>
                    <a:pt x="321473" y="898778"/>
                    <a:pt x="351953" y="891793"/>
                  </a:cubicBezTo>
                  <a:cubicBezTo>
                    <a:pt x="382433" y="884808"/>
                    <a:pt x="392593" y="877823"/>
                    <a:pt x="419263" y="874648"/>
                  </a:cubicBezTo>
                  <a:cubicBezTo>
                    <a:pt x="445933" y="871473"/>
                    <a:pt x="459268" y="874648"/>
                    <a:pt x="485938" y="874648"/>
                  </a:cubicBezTo>
                  <a:cubicBezTo>
                    <a:pt x="512608" y="874648"/>
                    <a:pt x="526578" y="877823"/>
                    <a:pt x="553248" y="874648"/>
                  </a:cubicBezTo>
                  <a:cubicBezTo>
                    <a:pt x="579918" y="871473"/>
                    <a:pt x="593253" y="861313"/>
                    <a:pt x="619923" y="858138"/>
                  </a:cubicBezTo>
                  <a:cubicBezTo>
                    <a:pt x="646593" y="854963"/>
                    <a:pt x="660563" y="858138"/>
                    <a:pt x="687233" y="858138"/>
                  </a:cubicBezTo>
                  <a:cubicBezTo>
                    <a:pt x="713903" y="858138"/>
                    <a:pt x="724063" y="858138"/>
                    <a:pt x="753908" y="858138"/>
                  </a:cubicBezTo>
                  <a:cubicBezTo>
                    <a:pt x="783753" y="858138"/>
                    <a:pt x="807883" y="858138"/>
                    <a:pt x="837728" y="858138"/>
                  </a:cubicBezTo>
                  <a:cubicBezTo>
                    <a:pt x="867573" y="858138"/>
                    <a:pt x="877733" y="858138"/>
                    <a:pt x="904403" y="858138"/>
                  </a:cubicBezTo>
                  <a:cubicBezTo>
                    <a:pt x="931073" y="858138"/>
                    <a:pt x="945043" y="858138"/>
                    <a:pt x="971713" y="858138"/>
                  </a:cubicBezTo>
                  <a:cubicBezTo>
                    <a:pt x="998383" y="858138"/>
                    <a:pt x="1011718" y="858138"/>
                    <a:pt x="1038388" y="858138"/>
                  </a:cubicBezTo>
                  <a:cubicBezTo>
                    <a:pt x="1065058" y="858138"/>
                    <a:pt x="1075218" y="858138"/>
                    <a:pt x="1105698" y="858138"/>
                  </a:cubicBezTo>
                  <a:cubicBezTo>
                    <a:pt x="1136178" y="858138"/>
                    <a:pt x="1173008" y="871473"/>
                    <a:pt x="1189518" y="858138"/>
                  </a:cubicBezTo>
                  <a:cubicBezTo>
                    <a:pt x="1206028" y="844803"/>
                    <a:pt x="1202853" y="814958"/>
                    <a:pt x="1189518" y="791463"/>
                  </a:cubicBezTo>
                  <a:cubicBezTo>
                    <a:pt x="1176183" y="767968"/>
                    <a:pt x="1148878" y="757173"/>
                    <a:pt x="1122208" y="740663"/>
                  </a:cubicBezTo>
                  <a:cubicBezTo>
                    <a:pt x="1095538" y="724153"/>
                    <a:pt x="1085378" y="727963"/>
                    <a:pt x="1055533" y="707643"/>
                  </a:cubicBezTo>
                  <a:cubicBezTo>
                    <a:pt x="1025688" y="687323"/>
                    <a:pt x="1002193" y="660653"/>
                    <a:pt x="971713" y="640333"/>
                  </a:cubicBezTo>
                  <a:cubicBezTo>
                    <a:pt x="941233" y="620013"/>
                    <a:pt x="931073" y="616838"/>
                    <a:pt x="904403" y="606678"/>
                  </a:cubicBezTo>
                  <a:cubicBezTo>
                    <a:pt x="877733" y="596518"/>
                    <a:pt x="864398" y="596518"/>
                    <a:pt x="837728" y="590168"/>
                  </a:cubicBezTo>
                  <a:cubicBezTo>
                    <a:pt x="811058" y="583818"/>
                    <a:pt x="790738" y="593978"/>
                    <a:pt x="770418" y="573658"/>
                  </a:cubicBezTo>
                  <a:cubicBezTo>
                    <a:pt x="750098" y="553338"/>
                    <a:pt x="743748" y="520318"/>
                    <a:pt x="737398" y="489838"/>
                  </a:cubicBezTo>
                  <a:cubicBezTo>
                    <a:pt x="731048" y="459358"/>
                    <a:pt x="737398" y="449198"/>
                    <a:pt x="737398" y="422528"/>
                  </a:cubicBezTo>
                  <a:cubicBezTo>
                    <a:pt x="737398" y="395858"/>
                    <a:pt x="737398" y="382523"/>
                    <a:pt x="737398" y="355853"/>
                  </a:cubicBezTo>
                  <a:cubicBezTo>
                    <a:pt x="737398" y="329183"/>
                    <a:pt x="737398" y="315213"/>
                    <a:pt x="737398" y="288543"/>
                  </a:cubicBezTo>
                  <a:cubicBezTo>
                    <a:pt x="737398" y="261873"/>
                    <a:pt x="737398" y="248538"/>
                    <a:pt x="737398" y="221868"/>
                  </a:cubicBezTo>
                  <a:cubicBezTo>
                    <a:pt x="737398" y="195198"/>
                    <a:pt x="744383" y="181228"/>
                    <a:pt x="737398" y="154558"/>
                  </a:cubicBezTo>
                  <a:cubicBezTo>
                    <a:pt x="730413" y="127888"/>
                    <a:pt x="717078" y="114553"/>
                    <a:pt x="703743" y="87883"/>
                  </a:cubicBezTo>
                  <a:cubicBezTo>
                    <a:pt x="690408" y="61213"/>
                    <a:pt x="690408" y="37083"/>
                    <a:pt x="670088" y="20573"/>
                  </a:cubicBezTo>
                  <a:cubicBezTo>
                    <a:pt x="649768" y="4063"/>
                    <a:pt x="623733" y="-6097"/>
                    <a:pt x="603413" y="4063"/>
                  </a:cubicBezTo>
                  <a:cubicBezTo>
                    <a:pt x="583093" y="14223"/>
                    <a:pt x="574838" y="56768"/>
                    <a:pt x="569758" y="70738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81" y="4872"/>
              <a:ext cx="114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01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65842" y="5401310"/>
            <a:ext cx="1744980" cy="1393190"/>
            <a:chOff x="2105" y="6252"/>
            <a:chExt cx="2748" cy="2194"/>
          </a:xfrm>
        </p:grpSpPr>
        <p:sp>
          <p:nvSpPr>
            <p:cNvPr id="9" name="任意多边形 8"/>
            <p:cNvSpPr/>
            <p:nvPr/>
          </p:nvSpPr>
          <p:spPr>
            <a:xfrm>
              <a:off x="2105" y="6252"/>
              <a:ext cx="2748" cy="2195"/>
            </a:xfrm>
            <a:custGeom>
              <a:avLst/>
              <a:gdLst>
                <a:gd name="connisteX0" fmla="*/ 569758 w 1200741"/>
                <a:gd name="connsiteY0" fmla="*/ 54227 h 958750"/>
                <a:gd name="connisteX1" fmla="*/ 536103 w 1200741"/>
                <a:gd name="connsiteY1" fmla="*/ 121537 h 958750"/>
                <a:gd name="connisteX2" fmla="*/ 502448 w 1200741"/>
                <a:gd name="connsiteY2" fmla="*/ 188212 h 958750"/>
                <a:gd name="connisteX3" fmla="*/ 469428 w 1200741"/>
                <a:gd name="connsiteY3" fmla="*/ 255522 h 958750"/>
                <a:gd name="connisteX4" fmla="*/ 435773 w 1200741"/>
                <a:gd name="connsiteY4" fmla="*/ 322197 h 958750"/>
                <a:gd name="connisteX5" fmla="*/ 385608 w 1200741"/>
                <a:gd name="connsiteY5" fmla="*/ 389507 h 958750"/>
                <a:gd name="connisteX6" fmla="*/ 351953 w 1200741"/>
                <a:gd name="connsiteY6" fmla="*/ 456182 h 958750"/>
                <a:gd name="connisteX7" fmla="*/ 335443 w 1200741"/>
                <a:gd name="connsiteY7" fmla="*/ 523492 h 958750"/>
                <a:gd name="connisteX8" fmla="*/ 285278 w 1200741"/>
                <a:gd name="connsiteY8" fmla="*/ 590167 h 958750"/>
                <a:gd name="connisteX9" fmla="*/ 235113 w 1200741"/>
                <a:gd name="connsiteY9" fmla="*/ 657477 h 958750"/>
                <a:gd name="connisteX10" fmla="*/ 201458 w 1200741"/>
                <a:gd name="connsiteY10" fmla="*/ 724152 h 958750"/>
                <a:gd name="connisteX11" fmla="*/ 134148 w 1200741"/>
                <a:gd name="connsiteY11" fmla="*/ 791462 h 958750"/>
                <a:gd name="connisteX12" fmla="*/ 83983 w 1200741"/>
                <a:gd name="connsiteY12" fmla="*/ 858137 h 958750"/>
                <a:gd name="connisteX13" fmla="*/ 163 w 1200741"/>
                <a:gd name="connsiteY13" fmla="*/ 941957 h 958750"/>
                <a:gd name="connisteX14" fmla="*/ 67473 w 1200741"/>
                <a:gd name="connsiteY14" fmla="*/ 958467 h 958750"/>
                <a:gd name="connisteX15" fmla="*/ 134148 w 1200741"/>
                <a:gd name="connsiteY15" fmla="*/ 941957 h 958750"/>
                <a:gd name="connisteX16" fmla="*/ 201458 w 1200741"/>
                <a:gd name="connsiteY16" fmla="*/ 925447 h 958750"/>
                <a:gd name="connisteX17" fmla="*/ 268133 w 1200741"/>
                <a:gd name="connsiteY17" fmla="*/ 908302 h 958750"/>
                <a:gd name="connisteX18" fmla="*/ 351953 w 1200741"/>
                <a:gd name="connsiteY18" fmla="*/ 891792 h 958750"/>
                <a:gd name="connisteX19" fmla="*/ 419263 w 1200741"/>
                <a:gd name="connsiteY19" fmla="*/ 874647 h 958750"/>
                <a:gd name="connisteX20" fmla="*/ 485938 w 1200741"/>
                <a:gd name="connsiteY20" fmla="*/ 874647 h 958750"/>
                <a:gd name="connisteX21" fmla="*/ 553248 w 1200741"/>
                <a:gd name="connsiteY21" fmla="*/ 874647 h 958750"/>
                <a:gd name="connisteX22" fmla="*/ 619923 w 1200741"/>
                <a:gd name="connsiteY22" fmla="*/ 858137 h 958750"/>
                <a:gd name="connisteX23" fmla="*/ 687233 w 1200741"/>
                <a:gd name="connsiteY23" fmla="*/ 858137 h 958750"/>
                <a:gd name="connisteX24" fmla="*/ 753908 w 1200741"/>
                <a:gd name="connsiteY24" fmla="*/ 858137 h 958750"/>
                <a:gd name="connisteX25" fmla="*/ 837728 w 1200741"/>
                <a:gd name="connsiteY25" fmla="*/ 858137 h 958750"/>
                <a:gd name="connisteX26" fmla="*/ 904403 w 1200741"/>
                <a:gd name="connsiteY26" fmla="*/ 858137 h 958750"/>
                <a:gd name="connisteX27" fmla="*/ 971713 w 1200741"/>
                <a:gd name="connsiteY27" fmla="*/ 858137 h 958750"/>
                <a:gd name="connisteX28" fmla="*/ 1038388 w 1200741"/>
                <a:gd name="connsiteY28" fmla="*/ 858137 h 958750"/>
                <a:gd name="connisteX29" fmla="*/ 1105698 w 1200741"/>
                <a:gd name="connsiteY29" fmla="*/ 858137 h 958750"/>
                <a:gd name="connisteX30" fmla="*/ 1189518 w 1200741"/>
                <a:gd name="connsiteY30" fmla="*/ 858137 h 958750"/>
                <a:gd name="connisteX31" fmla="*/ 1189518 w 1200741"/>
                <a:gd name="connsiteY31" fmla="*/ 791462 h 958750"/>
                <a:gd name="connisteX32" fmla="*/ 1122208 w 1200741"/>
                <a:gd name="connsiteY32" fmla="*/ 740662 h 958750"/>
                <a:gd name="connisteX33" fmla="*/ 1055533 w 1200741"/>
                <a:gd name="connsiteY33" fmla="*/ 707642 h 958750"/>
                <a:gd name="connisteX34" fmla="*/ 971713 w 1200741"/>
                <a:gd name="connsiteY34" fmla="*/ 640332 h 958750"/>
                <a:gd name="connisteX35" fmla="*/ 904403 w 1200741"/>
                <a:gd name="connsiteY35" fmla="*/ 606677 h 958750"/>
                <a:gd name="connisteX36" fmla="*/ 837728 w 1200741"/>
                <a:gd name="connsiteY36" fmla="*/ 590167 h 958750"/>
                <a:gd name="connisteX37" fmla="*/ 770418 w 1200741"/>
                <a:gd name="connsiteY37" fmla="*/ 573657 h 958750"/>
                <a:gd name="connisteX38" fmla="*/ 737398 w 1200741"/>
                <a:gd name="connsiteY38" fmla="*/ 489837 h 958750"/>
                <a:gd name="connisteX39" fmla="*/ 737398 w 1200741"/>
                <a:gd name="connsiteY39" fmla="*/ 422527 h 958750"/>
                <a:gd name="connisteX40" fmla="*/ 737398 w 1200741"/>
                <a:gd name="connsiteY40" fmla="*/ 355852 h 958750"/>
                <a:gd name="connisteX41" fmla="*/ 737398 w 1200741"/>
                <a:gd name="connsiteY41" fmla="*/ 288542 h 958750"/>
                <a:gd name="connisteX42" fmla="*/ 737398 w 1200741"/>
                <a:gd name="connsiteY42" fmla="*/ 221867 h 958750"/>
                <a:gd name="connisteX43" fmla="*/ 737398 w 1200741"/>
                <a:gd name="connsiteY43" fmla="*/ 154557 h 958750"/>
                <a:gd name="connisteX44" fmla="*/ 703743 w 1200741"/>
                <a:gd name="connsiteY44" fmla="*/ 87882 h 958750"/>
                <a:gd name="connisteX45" fmla="*/ 670088 w 1200741"/>
                <a:gd name="connsiteY45" fmla="*/ 20572 h 958750"/>
                <a:gd name="connisteX46" fmla="*/ 603413 w 1200741"/>
                <a:gd name="connsiteY46" fmla="*/ 4062 h 958750"/>
                <a:gd name="connisteX47" fmla="*/ 569758 w 1200741"/>
                <a:gd name="connsiteY47" fmla="*/ 70737 h 958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</a:cxnLst>
              <a:rect l="l" t="t" r="r" b="b"/>
              <a:pathLst>
                <a:path w="1200742" h="958751">
                  <a:moveTo>
                    <a:pt x="569758" y="54228"/>
                  </a:moveTo>
                  <a:cubicBezTo>
                    <a:pt x="563408" y="66293"/>
                    <a:pt x="549438" y="94868"/>
                    <a:pt x="536103" y="121538"/>
                  </a:cubicBezTo>
                  <a:cubicBezTo>
                    <a:pt x="522768" y="148208"/>
                    <a:pt x="515783" y="161543"/>
                    <a:pt x="502448" y="188213"/>
                  </a:cubicBezTo>
                  <a:cubicBezTo>
                    <a:pt x="489113" y="214883"/>
                    <a:pt x="482763" y="228853"/>
                    <a:pt x="469428" y="255523"/>
                  </a:cubicBezTo>
                  <a:cubicBezTo>
                    <a:pt x="456093" y="282193"/>
                    <a:pt x="452283" y="295528"/>
                    <a:pt x="435773" y="322198"/>
                  </a:cubicBezTo>
                  <a:cubicBezTo>
                    <a:pt x="419263" y="348868"/>
                    <a:pt x="402118" y="362838"/>
                    <a:pt x="385608" y="389508"/>
                  </a:cubicBezTo>
                  <a:cubicBezTo>
                    <a:pt x="369098" y="416178"/>
                    <a:pt x="362113" y="429513"/>
                    <a:pt x="351953" y="456183"/>
                  </a:cubicBezTo>
                  <a:cubicBezTo>
                    <a:pt x="341793" y="482853"/>
                    <a:pt x="348778" y="496823"/>
                    <a:pt x="335443" y="523493"/>
                  </a:cubicBezTo>
                  <a:cubicBezTo>
                    <a:pt x="322108" y="550163"/>
                    <a:pt x="305598" y="563498"/>
                    <a:pt x="285278" y="590168"/>
                  </a:cubicBezTo>
                  <a:cubicBezTo>
                    <a:pt x="264958" y="616838"/>
                    <a:pt x="251623" y="630808"/>
                    <a:pt x="235113" y="657478"/>
                  </a:cubicBezTo>
                  <a:cubicBezTo>
                    <a:pt x="218603" y="684148"/>
                    <a:pt x="221778" y="697483"/>
                    <a:pt x="201458" y="724153"/>
                  </a:cubicBezTo>
                  <a:cubicBezTo>
                    <a:pt x="181138" y="750823"/>
                    <a:pt x="157643" y="764793"/>
                    <a:pt x="134148" y="791463"/>
                  </a:cubicBezTo>
                  <a:cubicBezTo>
                    <a:pt x="110653" y="818133"/>
                    <a:pt x="110653" y="828293"/>
                    <a:pt x="83983" y="858138"/>
                  </a:cubicBezTo>
                  <a:cubicBezTo>
                    <a:pt x="57313" y="887983"/>
                    <a:pt x="3338" y="921638"/>
                    <a:pt x="163" y="941958"/>
                  </a:cubicBezTo>
                  <a:cubicBezTo>
                    <a:pt x="-3012" y="962278"/>
                    <a:pt x="40803" y="958468"/>
                    <a:pt x="67473" y="958468"/>
                  </a:cubicBezTo>
                  <a:cubicBezTo>
                    <a:pt x="94143" y="958468"/>
                    <a:pt x="107478" y="948308"/>
                    <a:pt x="134148" y="941958"/>
                  </a:cubicBezTo>
                  <a:cubicBezTo>
                    <a:pt x="160818" y="935608"/>
                    <a:pt x="174788" y="932433"/>
                    <a:pt x="201458" y="925448"/>
                  </a:cubicBezTo>
                  <a:cubicBezTo>
                    <a:pt x="228128" y="918463"/>
                    <a:pt x="238288" y="915288"/>
                    <a:pt x="268133" y="908303"/>
                  </a:cubicBezTo>
                  <a:cubicBezTo>
                    <a:pt x="297978" y="901318"/>
                    <a:pt x="321473" y="898778"/>
                    <a:pt x="351953" y="891793"/>
                  </a:cubicBezTo>
                  <a:cubicBezTo>
                    <a:pt x="382433" y="884808"/>
                    <a:pt x="392593" y="877823"/>
                    <a:pt x="419263" y="874648"/>
                  </a:cubicBezTo>
                  <a:cubicBezTo>
                    <a:pt x="445933" y="871473"/>
                    <a:pt x="459268" y="874648"/>
                    <a:pt x="485938" y="874648"/>
                  </a:cubicBezTo>
                  <a:cubicBezTo>
                    <a:pt x="512608" y="874648"/>
                    <a:pt x="526578" y="877823"/>
                    <a:pt x="553248" y="874648"/>
                  </a:cubicBezTo>
                  <a:cubicBezTo>
                    <a:pt x="579918" y="871473"/>
                    <a:pt x="593253" y="861313"/>
                    <a:pt x="619923" y="858138"/>
                  </a:cubicBezTo>
                  <a:cubicBezTo>
                    <a:pt x="646593" y="854963"/>
                    <a:pt x="660563" y="858138"/>
                    <a:pt x="687233" y="858138"/>
                  </a:cubicBezTo>
                  <a:cubicBezTo>
                    <a:pt x="713903" y="858138"/>
                    <a:pt x="724063" y="858138"/>
                    <a:pt x="753908" y="858138"/>
                  </a:cubicBezTo>
                  <a:cubicBezTo>
                    <a:pt x="783753" y="858138"/>
                    <a:pt x="807883" y="858138"/>
                    <a:pt x="837728" y="858138"/>
                  </a:cubicBezTo>
                  <a:cubicBezTo>
                    <a:pt x="867573" y="858138"/>
                    <a:pt x="877733" y="858138"/>
                    <a:pt x="904403" y="858138"/>
                  </a:cubicBezTo>
                  <a:cubicBezTo>
                    <a:pt x="931073" y="858138"/>
                    <a:pt x="945043" y="858138"/>
                    <a:pt x="971713" y="858138"/>
                  </a:cubicBezTo>
                  <a:cubicBezTo>
                    <a:pt x="998383" y="858138"/>
                    <a:pt x="1011718" y="858138"/>
                    <a:pt x="1038388" y="858138"/>
                  </a:cubicBezTo>
                  <a:cubicBezTo>
                    <a:pt x="1065058" y="858138"/>
                    <a:pt x="1075218" y="858138"/>
                    <a:pt x="1105698" y="858138"/>
                  </a:cubicBezTo>
                  <a:cubicBezTo>
                    <a:pt x="1136178" y="858138"/>
                    <a:pt x="1173008" y="871473"/>
                    <a:pt x="1189518" y="858138"/>
                  </a:cubicBezTo>
                  <a:cubicBezTo>
                    <a:pt x="1206028" y="844803"/>
                    <a:pt x="1202853" y="814958"/>
                    <a:pt x="1189518" y="791463"/>
                  </a:cubicBezTo>
                  <a:cubicBezTo>
                    <a:pt x="1176183" y="767968"/>
                    <a:pt x="1148878" y="757173"/>
                    <a:pt x="1122208" y="740663"/>
                  </a:cubicBezTo>
                  <a:cubicBezTo>
                    <a:pt x="1095538" y="724153"/>
                    <a:pt x="1085378" y="727963"/>
                    <a:pt x="1055533" y="707643"/>
                  </a:cubicBezTo>
                  <a:cubicBezTo>
                    <a:pt x="1025688" y="687323"/>
                    <a:pt x="1002193" y="660653"/>
                    <a:pt x="971713" y="640333"/>
                  </a:cubicBezTo>
                  <a:cubicBezTo>
                    <a:pt x="941233" y="620013"/>
                    <a:pt x="931073" y="616838"/>
                    <a:pt x="904403" y="606678"/>
                  </a:cubicBezTo>
                  <a:cubicBezTo>
                    <a:pt x="877733" y="596518"/>
                    <a:pt x="864398" y="596518"/>
                    <a:pt x="837728" y="590168"/>
                  </a:cubicBezTo>
                  <a:cubicBezTo>
                    <a:pt x="811058" y="583818"/>
                    <a:pt x="790738" y="593978"/>
                    <a:pt x="770418" y="573658"/>
                  </a:cubicBezTo>
                  <a:cubicBezTo>
                    <a:pt x="750098" y="553338"/>
                    <a:pt x="743748" y="520318"/>
                    <a:pt x="737398" y="489838"/>
                  </a:cubicBezTo>
                  <a:cubicBezTo>
                    <a:pt x="731048" y="459358"/>
                    <a:pt x="737398" y="449198"/>
                    <a:pt x="737398" y="422528"/>
                  </a:cubicBezTo>
                  <a:cubicBezTo>
                    <a:pt x="737398" y="395858"/>
                    <a:pt x="737398" y="382523"/>
                    <a:pt x="737398" y="355853"/>
                  </a:cubicBezTo>
                  <a:cubicBezTo>
                    <a:pt x="737398" y="329183"/>
                    <a:pt x="737398" y="315213"/>
                    <a:pt x="737398" y="288543"/>
                  </a:cubicBezTo>
                  <a:cubicBezTo>
                    <a:pt x="737398" y="261873"/>
                    <a:pt x="737398" y="248538"/>
                    <a:pt x="737398" y="221868"/>
                  </a:cubicBezTo>
                  <a:cubicBezTo>
                    <a:pt x="737398" y="195198"/>
                    <a:pt x="744383" y="181228"/>
                    <a:pt x="737398" y="154558"/>
                  </a:cubicBezTo>
                  <a:cubicBezTo>
                    <a:pt x="730413" y="127888"/>
                    <a:pt x="717078" y="114553"/>
                    <a:pt x="703743" y="87883"/>
                  </a:cubicBezTo>
                  <a:cubicBezTo>
                    <a:pt x="690408" y="61213"/>
                    <a:pt x="690408" y="37083"/>
                    <a:pt x="670088" y="20573"/>
                  </a:cubicBezTo>
                  <a:cubicBezTo>
                    <a:pt x="649768" y="4063"/>
                    <a:pt x="623733" y="-6097"/>
                    <a:pt x="603413" y="4063"/>
                  </a:cubicBezTo>
                  <a:cubicBezTo>
                    <a:pt x="583093" y="14223"/>
                    <a:pt x="574838" y="56768"/>
                    <a:pt x="569758" y="70738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42" y="7156"/>
              <a:ext cx="122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03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17160" y="3670300"/>
            <a:ext cx="1744980" cy="1393190"/>
            <a:chOff x="4049" y="5040"/>
            <a:chExt cx="2748" cy="2194"/>
          </a:xfrm>
        </p:grpSpPr>
        <p:sp>
          <p:nvSpPr>
            <p:cNvPr id="5" name="任意多边形 4"/>
            <p:cNvSpPr/>
            <p:nvPr/>
          </p:nvSpPr>
          <p:spPr>
            <a:xfrm>
              <a:off x="4049" y="5040"/>
              <a:ext cx="2748" cy="2195"/>
            </a:xfrm>
            <a:custGeom>
              <a:avLst/>
              <a:gdLst>
                <a:gd name="connisteX0" fmla="*/ 569758 w 1200741"/>
                <a:gd name="connsiteY0" fmla="*/ 54227 h 958750"/>
                <a:gd name="connisteX1" fmla="*/ 536103 w 1200741"/>
                <a:gd name="connsiteY1" fmla="*/ 121537 h 958750"/>
                <a:gd name="connisteX2" fmla="*/ 502448 w 1200741"/>
                <a:gd name="connsiteY2" fmla="*/ 188212 h 958750"/>
                <a:gd name="connisteX3" fmla="*/ 469428 w 1200741"/>
                <a:gd name="connsiteY3" fmla="*/ 255522 h 958750"/>
                <a:gd name="connisteX4" fmla="*/ 435773 w 1200741"/>
                <a:gd name="connsiteY4" fmla="*/ 322197 h 958750"/>
                <a:gd name="connisteX5" fmla="*/ 385608 w 1200741"/>
                <a:gd name="connsiteY5" fmla="*/ 389507 h 958750"/>
                <a:gd name="connisteX6" fmla="*/ 351953 w 1200741"/>
                <a:gd name="connsiteY6" fmla="*/ 456182 h 958750"/>
                <a:gd name="connisteX7" fmla="*/ 335443 w 1200741"/>
                <a:gd name="connsiteY7" fmla="*/ 523492 h 958750"/>
                <a:gd name="connisteX8" fmla="*/ 285278 w 1200741"/>
                <a:gd name="connsiteY8" fmla="*/ 590167 h 958750"/>
                <a:gd name="connisteX9" fmla="*/ 235113 w 1200741"/>
                <a:gd name="connsiteY9" fmla="*/ 657477 h 958750"/>
                <a:gd name="connisteX10" fmla="*/ 201458 w 1200741"/>
                <a:gd name="connsiteY10" fmla="*/ 724152 h 958750"/>
                <a:gd name="connisteX11" fmla="*/ 134148 w 1200741"/>
                <a:gd name="connsiteY11" fmla="*/ 791462 h 958750"/>
                <a:gd name="connisteX12" fmla="*/ 83983 w 1200741"/>
                <a:gd name="connsiteY12" fmla="*/ 858137 h 958750"/>
                <a:gd name="connisteX13" fmla="*/ 163 w 1200741"/>
                <a:gd name="connsiteY13" fmla="*/ 941957 h 958750"/>
                <a:gd name="connisteX14" fmla="*/ 67473 w 1200741"/>
                <a:gd name="connsiteY14" fmla="*/ 958467 h 958750"/>
                <a:gd name="connisteX15" fmla="*/ 134148 w 1200741"/>
                <a:gd name="connsiteY15" fmla="*/ 941957 h 958750"/>
                <a:gd name="connisteX16" fmla="*/ 201458 w 1200741"/>
                <a:gd name="connsiteY16" fmla="*/ 925447 h 958750"/>
                <a:gd name="connisteX17" fmla="*/ 268133 w 1200741"/>
                <a:gd name="connsiteY17" fmla="*/ 908302 h 958750"/>
                <a:gd name="connisteX18" fmla="*/ 351953 w 1200741"/>
                <a:gd name="connsiteY18" fmla="*/ 891792 h 958750"/>
                <a:gd name="connisteX19" fmla="*/ 419263 w 1200741"/>
                <a:gd name="connsiteY19" fmla="*/ 874647 h 958750"/>
                <a:gd name="connisteX20" fmla="*/ 485938 w 1200741"/>
                <a:gd name="connsiteY20" fmla="*/ 874647 h 958750"/>
                <a:gd name="connisteX21" fmla="*/ 553248 w 1200741"/>
                <a:gd name="connsiteY21" fmla="*/ 874647 h 958750"/>
                <a:gd name="connisteX22" fmla="*/ 619923 w 1200741"/>
                <a:gd name="connsiteY22" fmla="*/ 858137 h 958750"/>
                <a:gd name="connisteX23" fmla="*/ 687233 w 1200741"/>
                <a:gd name="connsiteY23" fmla="*/ 858137 h 958750"/>
                <a:gd name="connisteX24" fmla="*/ 753908 w 1200741"/>
                <a:gd name="connsiteY24" fmla="*/ 858137 h 958750"/>
                <a:gd name="connisteX25" fmla="*/ 837728 w 1200741"/>
                <a:gd name="connsiteY25" fmla="*/ 858137 h 958750"/>
                <a:gd name="connisteX26" fmla="*/ 904403 w 1200741"/>
                <a:gd name="connsiteY26" fmla="*/ 858137 h 958750"/>
                <a:gd name="connisteX27" fmla="*/ 971713 w 1200741"/>
                <a:gd name="connsiteY27" fmla="*/ 858137 h 958750"/>
                <a:gd name="connisteX28" fmla="*/ 1038388 w 1200741"/>
                <a:gd name="connsiteY28" fmla="*/ 858137 h 958750"/>
                <a:gd name="connisteX29" fmla="*/ 1105698 w 1200741"/>
                <a:gd name="connsiteY29" fmla="*/ 858137 h 958750"/>
                <a:gd name="connisteX30" fmla="*/ 1189518 w 1200741"/>
                <a:gd name="connsiteY30" fmla="*/ 858137 h 958750"/>
                <a:gd name="connisteX31" fmla="*/ 1189518 w 1200741"/>
                <a:gd name="connsiteY31" fmla="*/ 791462 h 958750"/>
                <a:gd name="connisteX32" fmla="*/ 1122208 w 1200741"/>
                <a:gd name="connsiteY32" fmla="*/ 740662 h 958750"/>
                <a:gd name="connisteX33" fmla="*/ 1055533 w 1200741"/>
                <a:gd name="connsiteY33" fmla="*/ 707642 h 958750"/>
                <a:gd name="connisteX34" fmla="*/ 971713 w 1200741"/>
                <a:gd name="connsiteY34" fmla="*/ 640332 h 958750"/>
                <a:gd name="connisteX35" fmla="*/ 904403 w 1200741"/>
                <a:gd name="connsiteY35" fmla="*/ 606677 h 958750"/>
                <a:gd name="connisteX36" fmla="*/ 837728 w 1200741"/>
                <a:gd name="connsiteY36" fmla="*/ 590167 h 958750"/>
                <a:gd name="connisteX37" fmla="*/ 770418 w 1200741"/>
                <a:gd name="connsiteY37" fmla="*/ 573657 h 958750"/>
                <a:gd name="connisteX38" fmla="*/ 737398 w 1200741"/>
                <a:gd name="connsiteY38" fmla="*/ 489837 h 958750"/>
                <a:gd name="connisteX39" fmla="*/ 737398 w 1200741"/>
                <a:gd name="connsiteY39" fmla="*/ 422527 h 958750"/>
                <a:gd name="connisteX40" fmla="*/ 737398 w 1200741"/>
                <a:gd name="connsiteY40" fmla="*/ 355852 h 958750"/>
                <a:gd name="connisteX41" fmla="*/ 737398 w 1200741"/>
                <a:gd name="connsiteY41" fmla="*/ 288542 h 958750"/>
                <a:gd name="connisteX42" fmla="*/ 737398 w 1200741"/>
                <a:gd name="connsiteY42" fmla="*/ 221867 h 958750"/>
                <a:gd name="connisteX43" fmla="*/ 737398 w 1200741"/>
                <a:gd name="connsiteY43" fmla="*/ 154557 h 958750"/>
                <a:gd name="connisteX44" fmla="*/ 703743 w 1200741"/>
                <a:gd name="connsiteY44" fmla="*/ 87882 h 958750"/>
                <a:gd name="connisteX45" fmla="*/ 670088 w 1200741"/>
                <a:gd name="connsiteY45" fmla="*/ 20572 h 958750"/>
                <a:gd name="connisteX46" fmla="*/ 603413 w 1200741"/>
                <a:gd name="connsiteY46" fmla="*/ 4062 h 958750"/>
                <a:gd name="connisteX47" fmla="*/ 569758 w 1200741"/>
                <a:gd name="connsiteY47" fmla="*/ 70737 h 9587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</a:cxnLst>
              <a:rect l="l" t="t" r="r" b="b"/>
              <a:pathLst>
                <a:path w="1200742" h="958751">
                  <a:moveTo>
                    <a:pt x="569758" y="54228"/>
                  </a:moveTo>
                  <a:cubicBezTo>
                    <a:pt x="563408" y="66293"/>
                    <a:pt x="549438" y="94868"/>
                    <a:pt x="536103" y="121538"/>
                  </a:cubicBezTo>
                  <a:cubicBezTo>
                    <a:pt x="522768" y="148208"/>
                    <a:pt x="515783" y="161543"/>
                    <a:pt x="502448" y="188213"/>
                  </a:cubicBezTo>
                  <a:cubicBezTo>
                    <a:pt x="489113" y="214883"/>
                    <a:pt x="482763" y="228853"/>
                    <a:pt x="469428" y="255523"/>
                  </a:cubicBezTo>
                  <a:cubicBezTo>
                    <a:pt x="456093" y="282193"/>
                    <a:pt x="452283" y="295528"/>
                    <a:pt x="435773" y="322198"/>
                  </a:cubicBezTo>
                  <a:cubicBezTo>
                    <a:pt x="419263" y="348868"/>
                    <a:pt x="402118" y="362838"/>
                    <a:pt x="385608" y="389508"/>
                  </a:cubicBezTo>
                  <a:cubicBezTo>
                    <a:pt x="369098" y="416178"/>
                    <a:pt x="362113" y="429513"/>
                    <a:pt x="351953" y="456183"/>
                  </a:cubicBezTo>
                  <a:cubicBezTo>
                    <a:pt x="341793" y="482853"/>
                    <a:pt x="348778" y="496823"/>
                    <a:pt x="335443" y="523493"/>
                  </a:cubicBezTo>
                  <a:cubicBezTo>
                    <a:pt x="322108" y="550163"/>
                    <a:pt x="305598" y="563498"/>
                    <a:pt x="285278" y="590168"/>
                  </a:cubicBezTo>
                  <a:cubicBezTo>
                    <a:pt x="264958" y="616838"/>
                    <a:pt x="251623" y="630808"/>
                    <a:pt x="235113" y="657478"/>
                  </a:cubicBezTo>
                  <a:cubicBezTo>
                    <a:pt x="218603" y="684148"/>
                    <a:pt x="221778" y="697483"/>
                    <a:pt x="201458" y="724153"/>
                  </a:cubicBezTo>
                  <a:cubicBezTo>
                    <a:pt x="181138" y="750823"/>
                    <a:pt x="157643" y="764793"/>
                    <a:pt x="134148" y="791463"/>
                  </a:cubicBezTo>
                  <a:cubicBezTo>
                    <a:pt x="110653" y="818133"/>
                    <a:pt x="110653" y="828293"/>
                    <a:pt x="83983" y="858138"/>
                  </a:cubicBezTo>
                  <a:cubicBezTo>
                    <a:pt x="57313" y="887983"/>
                    <a:pt x="3338" y="921638"/>
                    <a:pt x="163" y="941958"/>
                  </a:cubicBezTo>
                  <a:cubicBezTo>
                    <a:pt x="-3012" y="962278"/>
                    <a:pt x="40803" y="958468"/>
                    <a:pt x="67473" y="958468"/>
                  </a:cubicBezTo>
                  <a:cubicBezTo>
                    <a:pt x="94143" y="958468"/>
                    <a:pt x="107478" y="948308"/>
                    <a:pt x="134148" y="941958"/>
                  </a:cubicBezTo>
                  <a:cubicBezTo>
                    <a:pt x="160818" y="935608"/>
                    <a:pt x="174788" y="932433"/>
                    <a:pt x="201458" y="925448"/>
                  </a:cubicBezTo>
                  <a:cubicBezTo>
                    <a:pt x="228128" y="918463"/>
                    <a:pt x="238288" y="915288"/>
                    <a:pt x="268133" y="908303"/>
                  </a:cubicBezTo>
                  <a:cubicBezTo>
                    <a:pt x="297978" y="901318"/>
                    <a:pt x="321473" y="898778"/>
                    <a:pt x="351953" y="891793"/>
                  </a:cubicBezTo>
                  <a:cubicBezTo>
                    <a:pt x="382433" y="884808"/>
                    <a:pt x="392593" y="877823"/>
                    <a:pt x="419263" y="874648"/>
                  </a:cubicBezTo>
                  <a:cubicBezTo>
                    <a:pt x="445933" y="871473"/>
                    <a:pt x="459268" y="874648"/>
                    <a:pt x="485938" y="874648"/>
                  </a:cubicBezTo>
                  <a:cubicBezTo>
                    <a:pt x="512608" y="874648"/>
                    <a:pt x="526578" y="877823"/>
                    <a:pt x="553248" y="874648"/>
                  </a:cubicBezTo>
                  <a:cubicBezTo>
                    <a:pt x="579918" y="871473"/>
                    <a:pt x="593253" y="861313"/>
                    <a:pt x="619923" y="858138"/>
                  </a:cubicBezTo>
                  <a:cubicBezTo>
                    <a:pt x="646593" y="854963"/>
                    <a:pt x="660563" y="858138"/>
                    <a:pt x="687233" y="858138"/>
                  </a:cubicBezTo>
                  <a:cubicBezTo>
                    <a:pt x="713903" y="858138"/>
                    <a:pt x="724063" y="858138"/>
                    <a:pt x="753908" y="858138"/>
                  </a:cubicBezTo>
                  <a:cubicBezTo>
                    <a:pt x="783753" y="858138"/>
                    <a:pt x="807883" y="858138"/>
                    <a:pt x="837728" y="858138"/>
                  </a:cubicBezTo>
                  <a:cubicBezTo>
                    <a:pt x="867573" y="858138"/>
                    <a:pt x="877733" y="858138"/>
                    <a:pt x="904403" y="858138"/>
                  </a:cubicBezTo>
                  <a:cubicBezTo>
                    <a:pt x="931073" y="858138"/>
                    <a:pt x="945043" y="858138"/>
                    <a:pt x="971713" y="858138"/>
                  </a:cubicBezTo>
                  <a:cubicBezTo>
                    <a:pt x="998383" y="858138"/>
                    <a:pt x="1011718" y="858138"/>
                    <a:pt x="1038388" y="858138"/>
                  </a:cubicBezTo>
                  <a:cubicBezTo>
                    <a:pt x="1065058" y="858138"/>
                    <a:pt x="1075218" y="858138"/>
                    <a:pt x="1105698" y="858138"/>
                  </a:cubicBezTo>
                  <a:cubicBezTo>
                    <a:pt x="1136178" y="858138"/>
                    <a:pt x="1173008" y="871473"/>
                    <a:pt x="1189518" y="858138"/>
                  </a:cubicBezTo>
                  <a:cubicBezTo>
                    <a:pt x="1206028" y="844803"/>
                    <a:pt x="1202853" y="814958"/>
                    <a:pt x="1189518" y="791463"/>
                  </a:cubicBezTo>
                  <a:cubicBezTo>
                    <a:pt x="1176183" y="767968"/>
                    <a:pt x="1148878" y="757173"/>
                    <a:pt x="1122208" y="740663"/>
                  </a:cubicBezTo>
                  <a:cubicBezTo>
                    <a:pt x="1095538" y="724153"/>
                    <a:pt x="1085378" y="727963"/>
                    <a:pt x="1055533" y="707643"/>
                  </a:cubicBezTo>
                  <a:cubicBezTo>
                    <a:pt x="1025688" y="687323"/>
                    <a:pt x="1002193" y="660653"/>
                    <a:pt x="971713" y="640333"/>
                  </a:cubicBezTo>
                  <a:cubicBezTo>
                    <a:pt x="941233" y="620013"/>
                    <a:pt x="931073" y="616838"/>
                    <a:pt x="904403" y="606678"/>
                  </a:cubicBezTo>
                  <a:cubicBezTo>
                    <a:pt x="877733" y="596518"/>
                    <a:pt x="864398" y="596518"/>
                    <a:pt x="837728" y="590168"/>
                  </a:cubicBezTo>
                  <a:cubicBezTo>
                    <a:pt x="811058" y="583818"/>
                    <a:pt x="790738" y="593978"/>
                    <a:pt x="770418" y="573658"/>
                  </a:cubicBezTo>
                  <a:cubicBezTo>
                    <a:pt x="750098" y="553338"/>
                    <a:pt x="743748" y="520318"/>
                    <a:pt x="737398" y="489838"/>
                  </a:cubicBezTo>
                  <a:cubicBezTo>
                    <a:pt x="731048" y="459358"/>
                    <a:pt x="737398" y="449198"/>
                    <a:pt x="737398" y="422528"/>
                  </a:cubicBezTo>
                  <a:cubicBezTo>
                    <a:pt x="737398" y="395858"/>
                    <a:pt x="737398" y="382523"/>
                    <a:pt x="737398" y="355853"/>
                  </a:cubicBezTo>
                  <a:cubicBezTo>
                    <a:pt x="737398" y="329183"/>
                    <a:pt x="737398" y="315213"/>
                    <a:pt x="737398" y="288543"/>
                  </a:cubicBezTo>
                  <a:cubicBezTo>
                    <a:pt x="737398" y="261873"/>
                    <a:pt x="737398" y="248538"/>
                    <a:pt x="737398" y="221868"/>
                  </a:cubicBezTo>
                  <a:cubicBezTo>
                    <a:pt x="737398" y="195198"/>
                    <a:pt x="744383" y="181228"/>
                    <a:pt x="737398" y="154558"/>
                  </a:cubicBezTo>
                  <a:cubicBezTo>
                    <a:pt x="730413" y="127888"/>
                    <a:pt x="717078" y="114553"/>
                    <a:pt x="703743" y="87883"/>
                  </a:cubicBezTo>
                  <a:cubicBezTo>
                    <a:pt x="690408" y="61213"/>
                    <a:pt x="690408" y="37083"/>
                    <a:pt x="670088" y="20573"/>
                  </a:cubicBezTo>
                  <a:cubicBezTo>
                    <a:pt x="649768" y="4063"/>
                    <a:pt x="623733" y="-6097"/>
                    <a:pt x="603413" y="4063"/>
                  </a:cubicBezTo>
                  <a:cubicBezTo>
                    <a:pt x="583093" y="14223"/>
                    <a:pt x="574838" y="56768"/>
                    <a:pt x="569758" y="70738"/>
                  </a:cubicBezTo>
                </a:path>
              </a:pathLst>
            </a:cu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19" y="5966"/>
              <a:ext cx="129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02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83355" y="297180"/>
            <a:ext cx="4578350" cy="1218565"/>
            <a:chOff x="6329" y="522"/>
            <a:chExt cx="7210" cy="1919"/>
          </a:xfrm>
        </p:grpSpPr>
        <p:pic>
          <p:nvPicPr>
            <p:cNvPr id="3" name="图片 2" descr="d9958771c7fc02287aeaf952bfb24400"/>
            <p:cNvPicPr>
              <a:picLocks noChangeAspect="1"/>
            </p:cNvPicPr>
            <p:nvPr/>
          </p:nvPicPr>
          <p:blipFill>
            <a:blip r:embed="rId3"/>
            <a:srcRect l="7559" t="19737" b="18750"/>
            <a:stretch>
              <a:fillRect/>
            </a:stretch>
          </p:blipFill>
          <p:spPr>
            <a:xfrm rot="21360000">
              <a:off x="10655" y="1103"/>
              <a:ext cx="2884" cy="1338"/>
            </a:xfrm>
            <a:prstGeom prst="rect">
              <a:avLst/>
            </a:prstGeom>
          </p:spPr>
        </p:pic>
        <p:sp>
          <p:nvSpPr>
            <p:cNvPr id="6" name="TextBox 28"/>
            <p:cNvSpPr txBox="1"/>
            <p:nvPr/>
          </p:nvSpPr>
          <p:spPr>
            <a:xfrm>
              <a:off x="6329" y="522"/>
              <a:ext cx="5762" cy="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6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  <a:sym typeface="+mn-ea"/>
                </a:rPr>
                <a:t>实现过程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D90D415-8D99-485B-B1BD-7A92B9BBE789}"/>
              </a:ext>
            </a:extLst>
          </p:cNvPr>
          <p:cNvSpPr txBox="1"/>
          <p:nvPr/>
        </p:nvSpPr>
        <p:spPr>
          <a:xfrm>
            <a:off x="3760254" y="513674"/>
            <a:ext cx="1405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PART O3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字体管家胖丫儿" panose="00020600040101010101" charset="-122"/>
              <a:ea typeface="字体管家胖丫儿" panose="0002060004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67B068-99BF-AF2A-66EC-CCFAE884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03"/>
            <a:ext cx="7436232" cy="5620039"/>
          </a:xfrm>
          <a:prstGeom prst="rect">
            <a:avLst/>
          </a:prstGeom>
        </p:spPr>
      </p:pic>
      <p:sp>
        <p:nvSpPr>
          <p:cNvPr id="55" name="TextBox 22"/>
          <p:cNvSpPr txBox="1"/>
          <p:nvPr/>
        </p:nvSpPr>
        <p:spPr>
          <a:xfrm>
            <a:off x="7521914" y="1860828"/>
            <a:ext cx="3988460" cy="1672009"/>
          </a:xfrm>
          <a:prstGeom prst="rect">
            <a:avLst/>
          </a:prstGeom>
          <a:noFill/>
        </p:spPr>
        <p:txBody>
          <a:bodyPr wrap="square" lIns="87770" tIns="43885" rIns="87770" bIns="43885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对于游戏中的控制按钮，是通过渲染按钮图片并在 </a:t>
            </a:r>
            <a:r>
              <a:rPr lang="en-US" altLang="zh-CN" dirty="0"/>
              <a:t>stage </a:t>
            </a:r>
            <a:r>
              <a:rPr lang="zh-CN" altLang="en-US" dirty="0"/>
              <a:t>对象上添加鼠标监听器 来实现的。在鼠标点击按钮区域时，监听器进行判断，如果符合触发条件将触发按钮 功能，实现重玩、开始游戏等功能</a:t>
            </a:r>
            <a:endParaRPr lang="en-US" altLang="zh-CN" sz="1465" kern="0" noProof="1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59162" y="0"/>
            <a:ext cx="4606290" cy="1494790"/>
            <a:chOff x="6285" y="243"/>
            <a:chExt cx="7254" cy="2354"/>
          </a:xfrm>
        </p:grpSpPr>
        <p:pic>
          <p:nvPicPr>
            <p:cNvPr id="3" name="图片 2" descr="d9958771c7fc02287aeaf952bfb24400"/>
            <p:cNvPicPr>
              <a:picLocks noChangeAspect="1"/>
            </p:cNvPicPr>
            <p:nvPr/>
          </p:nvPicPr>
          <p:blipFill>
            <a:blip r:embed="rId3"/>
            <a:srcRect l="7559" t="19737" b="18750"/>
            <a:stretch>
              <a:fillRect/>
            </a:stretch>
          </p:blipFill>
          <p:spPr>
            <a:xfrm rot="21360000">
              <a:off x="10655" y="1259"/>
              <a:ext cx="2884" cy="1338"/>
            </a:xfrm>
            <a:prstGeom prst="rect">
              <a:avLst/>
            </a:prstGeom>
          </p:spPr>
        </p:pic>
        <p:sp>
          <p:nvSpPr>
            <p:cNvPr id="21" name="TextBox 28"/>
            <p:cNvSpPr txBox="1"/>
            <p:nvPr/>
          </p:nvSpPr>
          <p:spPr>
            <a:xfrm>
              <a:off x="6285" y="243"/>
              <a:ext cx="5762" cy="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6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  <a:sym typeface="+mn-ea"/>
                </a:rPr>
                <a:t>结束界面</a:t>
              </a:r>
            </a:p>
          </p:txBody>
        </p:sp>
      </p:grpSp>
      <p:pic>
        <p:nvPicPr>
          <p:cNvPr id="2" name="图片 1" descr="b126c31e3f8c4759366f4970a104b337"/>
          <p:cNvPicPr>
            <a:picLocks noChangeAspect="1"/>
          </p:cNvPicPr>
          <p:nvPr/>
        </p:nvPicPr>
        <p:blipFill>
          <a:blip r:embed="rId4"/>
          <a:srcRect l="3401" t="15493" r="4535" b="15871"/>
          <a:stretch>
            <a:fillRect/>
          </a:stretch>
        </p:blipFill>
        <p:spPr>
          <a:xfrm>
            <a:off x="7946159" y="3836035"/>
            <a:ext cx="4053205" cy="3021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136072" y="176060"/>
            <a:ext cx="4458970" cy="1503680"/>
            <a:chOff x="6517" y="229"/>
            <a:chExt cx="7022" cy="2368"/>
          </a:xfrm>
        </p:grpSpPr>
        <p:pic>
          <p:nvPicPr>
            <p:cNvPr id="23" name="图片 22" descr="d9958771c7fc02287aeaf952bfb24400"/>
            <p:cNvPicPr>
              <a:picLocks noChangeAspect="1"/>
            </p:cNvPicPr>
            <p:nvPr/>
          </p:nvPicPr>
          <p:blipFill>
            <a:blip r:embed="rId2"/>
            <a:srcRect l="7559" t="19737" b="18750"/>
            <a:stretch>
              <a:fillRect/>
            </a:stretch>
          </p:blipFill>
          <p:spPr>
            <a:xfrm rot="21360000">
              <a:off x="10655" y="1259"/>
              <a:ext cx="2884" cy="1338"/>
            </a:xfrm>
            <a:prstGeom prst="rect">
              <a:avLst/>
            </a:prstGeom>
          </p:spPr>
        </p:pic>
        <p:sp>
          <p:nvSpPr>
            <p:cNvPr id="25" name="TextBox 28"/>
            <p:cNvSpPr txBox="1"/>
            <p:nvPr/>
          </p:nvSpPr>
          <p:spPr>
            <a:xfrm>
              <a:off x="6517" y="229"/>
              <a:ext cx="5762" cy="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6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  <a:sym typeface="+mn-ea"/>
                </a:rPr>
                <a:t>运行展示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1A87BF9-B0E3-4114-A123-62577B6A65BE}"/>
              </a:ext>
            </a:extLst>
          </p:cNvPr>
          <p:cNvSpPr txBox="1"/>
          <p:nvPr/>
        </p:nvSpPr>
        <p:spPr>
          <a:xfrm>
            <a:off x="2179253" y="248729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rPr>
              <a:t>PART O4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C1BC83-8A83-CF9E-3908-77244390A4A4}"/>
              </a:ext>
            </a:extLst>
          </p:cNvPr>
          <p:cNvSpPr txBox="1"/>
          <p:nvPr/>
        </p:nvSpPr>
        <p:spPr>
          <a:xfrm>
            <a:off x="2078181" y="2113808"/>
            <a:ext cx="212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//</a:t>
            </a:r>
            <a:r>
              <a:rPr lang="zh-CN" altLang="en-US" dirty="0"/>
              <a:t>开始跑代码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8651174" y="569052"/>
            <a:ext cx="2820389" cy="975310"/>
            <a:chOff x="5195" y="5084"/>
            <a:chExt cx="1250" cy="421"/>
          </a:xfrm>
        </p:grpSpPr>
        <p:cxnSp>
          <p:nvCxnSpPr>
            <p:cNvPr id="24" name="曲线连接符 23"/>
            <p:cNvCxnSpPr/>
            <p:nvPr/>
          </p:nvCxnSpPr>
          <p:spPr>
            <a:xfrm>
              <a:off x="5207" y="5084"/>
              <a:ext cx="1239" cy="211"/>
            </a:xfrm>
            <a:prstGeom prst="curvedConnector3">
              <a:avLst>
                <a:gd name="adj1" fmla="val 5004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24"/>
            <p:cNvCxnSpPr/>
            <p:nvPr/>
          </p:nvCxnSpPr>
          <p:spPr>
            <a:xfrm>
              <a:off x="5195" y="5295"/>
              <a:ext cx="1239" cy="211"/>
            </a:xfrm>
            <a:prstGeom prst="curvedConnector3">
              <a:avLst>
                <a:gd name="adj1" fmla="val 43664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769818" y="1125220"/>
            <a:ext cx="3881601" cy="3781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钻石：价值 </a:t>
            </a:r>
            <a:r>
              <a:rPr lang="en-US" altLang="zh-CN" dirty="0"/>
              <a:t>500</a:t>
            </a:r>
            <a:r>
              <a:rPr lang="zh-CN" altLang="en-US" dirty="0"/>
              <a:t>， 体积很小，不易勾到</a:t>
            </a: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 </a:t>
            </a: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金块：价值 </a:t>
            </a:r>
            <a:r>
              <a:rPr lang="en-US" altLang="zh-CN" dirty="0"/>
              <a:t>100~500</a:t>
            </a:r>
            <a:r>
              <a:rPr lang="zh-CN" altLang="en-US" dirty="0"/>
              <a:t>，越大的金块勾到后回钩越慢，价值也越大 </a:t>
            </a: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石头：价值很低，一般小于 </a:t>
            </a:r>
            <a:r>
              <a:rPr lang="en-US" altLang="zh-CN" dirty="0"/>
              <a:t>100 </a:t>
            </a:r>
            <a:r>
              <a:rPr lang="zh-CN" altLang="en-US" dirty="0"/>
              <a:t>分，越大的石头勾到后回钩越慢，价值也越 大 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7540583" y="2293963"/>
            <a:ext cx="2744911" cy="4461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炸药：勾到后将引爆，爆炸同时消除周围一定范围内的矿物，如果范围内有 其他炸药将引起连环爆炸 </a:t>
            </a: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endParaRPr lang="en-US" altLang="zh-CN" dirty="0"/>
          </a:p>
          <a:p>
            <a:pPr marL="342900" marR="138430" indent="266700">
              <a:lnSpc>
                <a:spcPct val="122000"/>
              </a:lnSpc>
            </a:pPr>
            <a:r>
              <a:rPr lang="zh-CN" altLang="en-US" dirty="0"/>
              <a:t>老鼠：可以在地下来回运动，本身价值不大。有些老鼠携带钻石，勾到后价 值很高</a:t>
            </a:r>
            <a:endParaRPr lang="zh-CN" altLang="zh-CN" sz="1800" dirty="0">
              <a:effectLst/>
              <a:latin typeface="Noto Sans CJK JP Black"/>
              <a:ea typeface="Noto Sans CJK JP Black"/>
              <a:cs typeface="Noto Sans CJK JP Black"/>
            </a:endParaRPr>
          </a:p>
          <a:p>
            <a:pPr marL="342900" marR="138430" indent="266700">
              <a:lnSpc>
                <a:spcPct val="122000"/>
              </a:lnSpc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3961228" y="360005"/>
            <a:ext cx="4605655" cy="1207135"/>
            <a:chOff x="6407" y="540"/>
            <a:chExt cx="7253" cy="1901"/>
          </a:xfrm>
        </p:grpSpPr>
        <p:pic>
          <p:nvPicPr>
            <p:cNvPr id="3" name="图片 2" descr="d9958771c7fc02287aeaf952bfb24400"/>
            <p:cNvPicPr>
              <a:picLocks noChangeAspect="1"/>
            </p:cNvPicPr>
            <p:nvPr/>
          </p:nvPicPr>
          <p:blipFill>
            <a:blip r:embed="rId4"/>
            <a:srcRect l="7559" t="19737" b="18750"/>
            <a:stretch>
              <a:fillRect/>
            </a:stretch>
          </p:blipFill>
          <p:spPr>
            <a:xfrm rot="21360000">
              <a:off x="10733" y="1103"/>
              <a:ext cx="2884" cy="1338"/>
            </a:xfrm>
            <a:prstGeom prst="rect">
              <a:avLst/>
            </a:prstGeom>
          </p:spPr>
        </p:pic>
        <p:sp>
          <p:nvSpPr>
            <p:cNvPr id="5" name="TextBox 28"/>
            <p:cNvSpPr txBox="1"/>
            <p:nvPr/>
          </p:nvSpPr>
          <p:spPr>
            <a:xfrm>
              <a:off x="6407" y="540"/>
              <a:ext cx="7253" cy="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66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  <a:sym typeface="+mn-ea"/>
                </a:rPr>
                <a:t>02</a:t>
              </a:r>
              <a:r>
                <a:rPr lang="zh-CN" altLang="en-US" sz="2400" dirty="0"/>
                <a:t>地面下可能出现以下物品： 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  <a:sym typeface="+mn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D0B5B87-102A-C916-A51A-B1E17C7D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83" y="4658523"/>
            <a:ext cx="476250" cy="295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DB18C9-3075-8635-96A1-DDD44E889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193" y="4620422"/>
            <a:ext cx="514350" cy="371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1E94E6-42AD-A7FE-89C4-31703B424C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04" y="3049442"/>
            <a:ext cx="742950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9B0CCE-6AF1-A5AE-670F-29960D1F0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24" y="2446548"/>
            <a:ext cx="495300" cy="457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518D78-5760-36D0-23E4-0EBB5841AA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43" y="1888240"/>
            <a:ext cx="409575" cy="333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F9F2B2-1C38-C7A9-3A01-9B4B6D6CB2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64" y="5418818"/>
            <a:ext cx="723900" cy="6762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6846196-AA1C-7F68-37ED-53AF72F6F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165" y="4739264"/>
            <a:ext cx="571500" cy="4000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B0DCDA8-DD9F-16F3-EC1A-56CF746AE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154" y="4196382"/>
            <a:ext cx="323850" cy="31908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9A607FA-72E1-6496-63BF-4EC51DBE2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1" y="1234168"/>
            <a:ext cx="257175" cy="209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0FA5CE-ACD3-4282-9A22-42278DF6E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494" y="1867761"/>
            <a:ext cx="628650" cy="685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04227F-49A0-C89A-7616-579BE8360E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65" y="2544468"/>
            <a:ext cx="1571625" cy="15716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FB60467-53C2-D835-293A-A39A47A3B7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40" y="2573117"/>
            <a:ext cx="1571625" cy="1571625"/>
          </a:xfrm>
          <a:prstGeom prst="rect">
            <a:avLst/>
          </a:prstGeom>
        </p:spPr>
      </p:pic>
      <p:pic>
        <p:nvPicPr>
          <p:cNvPr id="31" name="图片 30" descr="97a4a4a74b97b4abb7561b80c48d80df">
            <a:extLst>
              <a:ext uri="{FF2B5EF4-FFF2-40B4-BE49-F238E27FC236}">
                <a16:creationId xmlns:a16="http://schemas.microsoft.com/office/drawing/2014/main" id="{2461B89F-F901-53EF-FD71-E7AE3F6AFD2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r="87879"/>
          <a:stretch>
            <a:fillRect/>
          </a:stretch>
        </p:blipFill>
        <p:spPr>
          <a:xfrm>
            <a:off x="10998002" y="4739264"/>
            <a:ext cx="848360" cy="1736090"/>
          </a:xfrm>
          <a:prstGeom prst="rect">
            <a:avLst/>
          </a:prstGeom>
        </p:spPr>
      </p:pic>
      <p:pic>
        <p:nvPicPr>
          <p:cNvPr id="29" name="屏幕录制 28">
            <a:hlinkClick r:id="" action="ppaction://media"/>
            <a:extLst>
              <a:ext uri="{FF2B5EF4-FFF2-40B4-BE49-F238E27FC236}">
                <a16:creationId xmlns:a16="http://schemas.microsoft.com/office/drawing/2014/main" id="{EAFCC092-6772-7783-5634-B295C0AA8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374650"/>
            <a:ext cx="12192000" cy="610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782176-A0C4-5DAD-F590-C2C5E4746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13" y="511334"/>
            <a:ext cx="10237927" cy="56308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06AFB9-CFF4-AA95-A0BB-C078098B985A}"/>
              </a:ext>
            </a:extLst>
          </p:cNvPr>
          <p:cNvSpPr txBox="1"/>
          <p:nvPr/>
        </p:nvSpPr>
        <p:spPr>
          <a:xfrm>
            <a:off x="914400" y="1851660"/>
            <a:ext cx="39662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如上是软件项目实现的流程</a:t>
            </a:r>
            <a:endParaRPr lang="en-US" altLang="zh-CN" dirty="0"/>
          </a:p>
          <a:p>
            <a:r>
              <a:rPr lang="zh-CN" altLang="en-US" dirty="0"/>
              <a:t>在本次的团队协作中，我们做出以下总结：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需求阶段，我们只是口头列出了项目的功能，并没有做规范的需要分析，当然本次的项目比较简单，因此对于我们后来的开发并没有很大的影响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设计阶段，由</a:t>
            </a:r>
            <a:r>
              <a:rPr lang="en-US" altLang="zh-CN" dirty="0" err="1"/>
              <a:t>uml</a:t>
            </a:r>
            <a:r>
              <a:rPr lang="zh-CN" altLang="en-US" dirty="0"/>
              <a:t>图替代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测试阶段，我们发现</a:t>
            </a:r>
            <a:r>
              <a:rPr lang="en-US" altLang="zh-CN" dirty="0"/>
              <a:t>bug</a:t>
            </a:r>
            <a:r>
              <a:rPr lang="zh-CN" altLang="en-US" dirty="0"/>
              <a:t>的主要途径是通过自己运行项目实现，存在一定的局限性，同时也没有使用到单元测试，集成测试，系统测试等测试方法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93605F-3A76-0DFE-6199-22BE3A239FFE}"/>
              </a:ext>
            </a:extLst>
          </p:cNvPr>
          <p:cNvSpPr txBox="1"/>
          <p:nvPr/>
        </p:nvSpPr>
        <p:spPr>
          <a:xfrm>
            <a:off x="5932170" y="1840230"/>
            <a:ext cx="331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项目结束后，我们组对之前记录的</a:t>
            </a:r>
            <a:r>
              <a:rPr lang="en-US" altLang="zh-CN" dirty="0"/>
              <a:t>bug</a:t>
            </a:r>
            <a:r>
              <a:rPr lang="zh-CN" altLang="en-US" dirty="0"/>
              <a:t>进行了分析与问题解决。有些得到了解决，有些还未解决，比如偶尔会出现钩子组件消失的情况，卡顿延迟，一次抓取两个物品等问题</a:t>
            </a:r>
            <a:r>
              <a:rPr lang="en-US" altLang="zh-CN" dirty="0"/>
              <a:t>..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590E61-01A6-4D8C-F5B2-3888F539DFB1}"/>
              </a:ext>
            </a:extLst>
          </p:cNvPr>
          <p:cNvSpPr txBox="1"/>
          <p:nvPr/>
        </p:nvSpPr>
        <p:spPr>
          <a:xfrm>
            <a:off x="6206490" y="4469130"/>
            <a:ext cx="3463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在本次的开发过程中，我们同样认识团队协作的重要性。团队协作要求我们了解对方的业务，集思广益解决问题</a:t>
            </a:r>
          </a:p>
        </p:txBody>
      </p:sp>
    </p:spTree>
    <p:extLst>
      <p:ext uri="{BB962C8B-B14F-4D97-AF65-F5344CB8AC3E}">
        <p14:creationId xmlns:p14="http://schemas.microsoft.com/office/powerpoint/2010/main" val="38107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0845" y="1722120"/>
            <a:ext cx="6290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  <a:sym typeface="+mn-ea"/>
              </a:rPr>
              <a:t>衷心感谢您的观赏！</a:t>
            </a:r>
            <a:endParaRPr lang="zh-CN" altLang="zh-CN" sz="4000">
              <a:solidFill>
                <a:schemeClr val="tx1">
                  <a:lumMod val="75000"/>
                  <a:lumOff val="25000"/>
                </a:schemeClr>
              </a:solidFill>
              <a:latin typeface="字体管家胖丫儿" panose="00020600040101010101" charset="-122"/>
              <a:ea typeface="字体管家胖丫儿" panose="00020600040101010101" charset="-122"/>
            </a:endParaRPr>
          </a:p>
        </p:txBody>
      </p:sp>
      <p:pic>
        <p:nvPicPr>
          <p:cNvPr id="9" name="图片 8" descr="97a4a4a74b97b4abb7561b80c48d80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283710"/>
            <a:ext cx="9541510" cy="2367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862320" y="1744345"/>
            <a:ext cx="5187950" cy="819785"/>
            <a:chOff x="4090" y="2959"/>
            <a:chExt cx="8170" cy="1291"/>
          </a:xfrm>
        </p:grpSpPr>
        <p:grpSp>
          <p:nvGrpSpPr>
            <p:cNvPr id="11" name="组合 10"/>
            <p:cNvGrpSpPr/>
            <p:nvPr/>
          </p:nvGrpSpPr>
          <p:grpSpPr>
            <a:xfrm>
              <a:off x="4090" y="2959"/>
              <a:ext cx="1445" cy="1291"/>
              <a:chOff x="4059" y="2959"/>
              <a:chExt cx="1445" cy="1291"/>
            </a:xfrm>
          </p:grpSpPr>
          <p:pic>
            <p:nvPicPr>
              <p:cNvPr id="5" name="图片 4" descr="7bab18130552dfabfe5c9bc065c449bd"/>
              <p:cNvPicPr>
                <a:picLocks noChangeAspect="1"/>
              </p:cNvPicPr>
              <p:nvPr/>
            </p:nvPicPr>
            <p:blipFill>
              <a:blip r:embed="rId2"/>
              <a:srcRect l="74790" t="89236" r="12274" b="2614"/>
              <a:stretch>
                <a:fillRect/>
              </a:stretch>
            </p:blipFill>
            <p:spPr>
              <a:xfrm>
                <a:off x="4059" y="2959"/>
                <a:ext cx="1445" cy="1291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4328" y="3289"/>
                <a:ext cx="1155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体管家胖丫儿" panose="00020600040101010101" charset="-122"/>
                    <a:ea typeface="字体管家胖丫儿" panose="00020600040101010101" charset="-122"/>
                  </a:rPr>
                  <a:t>01</a:t>
                </a: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535" y="3229"/>
              <a:ext cx="672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操作玩法</a:t>
              </a:r>
              <a:endPara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881689" y="2571189"/>
            <a:ext cx="5187315" cy="819150"/>
            <a:chOff x="4090" y="4252"/>
            <a:chExt cx="8169" cy="1290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0" y="4252"/>
              <a:ext cx="1445" cy="1291"/>
              <a:chOff x="4059" y="2959"/>
              <a:chExt cx="1445" cy="1291"/>
            </a:xfrm>
          </p:grpSpPr>
          <p:pic>
            <p:nvPicPr>
              <p:cNvPr id="16" name="图片 15" descr="7bab18130552dfabfe5c9bc065c449bd"/>
              <p:cNvPicPr>
                <a:picLocks noChangeAspect="1"/>
              </p:cNvPicPr>
              <p:nvPr/>
            </p:nvPicPr>
            <p:blipFill>
              <a:blip r:embed="rId2"/>
              <a:srcRect l="74790" t="89236" r="12274" b="2614"/>
              <a:stretch>
                <a:fillRect/>
              </a:stretch>
            </p:blipFill>
            <p:spPr>
              <a:xfrm>
                <a:off x="4059" y="2959"/>
                <a:ext cx="1445" cy="1291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4276" y="3263"/>
                <a:ext cx="117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体管家胖丫儿" panose="00020600040101010101" charset="-122"/>
                    <a:ea typeface="字体管家胖丫儿" panose="00020600040101010101" charset="-122"/>
                  </a:rPr>
                  <a:t>02</a:t>
                </a: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535" y="4534"/>
              <a:ext cx="672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方法简介</a:t>
              </a:r>
              <a:endPara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862320" y="3387090"/>
            <a:ext cx="5187950" cy="1140460"/>
            <a:chOff x="4090" y="5546"/>
            <a:chExt cx="8170" cy="1796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0" y="5546"/>
              <a:ext cx="1445" cy="1291"/>
              <a:chOff x="4059" y="2959"/>
              <a:chExt cx="1445" cy="1291"/>
            </a:xfrm>
          </p:grpSpPr>
          <p:pic>
            <p:nvPicPr>
              <p:cNvPr id="19" name="图片 18" descr="7bab18130552dfabfe5c9bc065c449bd"/>
              <p:cNvPicPr>
                <a:picLocks noChangeAspect="1"/>
              </p:cNvPicPr>
              <p:nvPr/>
            </p:nvPicPr>
            <p:blipFill>
              <a:blip r:embed="rId2"/>
              <a:srcRect l="74790" t="89236" r="12274" b="2614"/>
              <a:stretch>
                <a:fillRect/>
              </a:stretch>
            </p:blipFill>
            <p:spPr>
              <a:xfrm>
                <a:off x="4059" y="2959"/>
                <a:ext cx="1445" cy="1291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4250" y="3263"/>
                <a:ext cx="1185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体管家胖丫儿" panose="00020600040101010101" charset="-122"/>
                    <a:ea typeface="字体管家胖丫儿" panose="00020600040101010101" charset="-122"/>
                  </a:rPr>
                  <a:t>03</a:t>
                </a: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535" y="5839"/>
              <a:ext cx="6725" cy="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物品类的实现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&amp;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问题反馈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  <a:p>
              <a:endParaRPr lang="zh-CN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862320" y="4213934"/>
            <a:ext cx="5073966" cy="812800"/>
            <a:chOff x="4049" y="6829"/>
            <a:chExt cx="8211" cy="1291"/>
          </a:xfrm>
        </p:grpSpPr>
        <p:grpSp>
          <p:nvGrpSpPr>
            <p:cNvPr id="12" name="组合 11"/>
            <p:cNvGrpSpPr/>
            <p:nvPr/>
          </p:nvGrpSpPr>
          <p:grpSpPr>
            <a:xfrm>
              <a:off x="4049" y="6829"/>
              <a:ext cx="1445" cy="1291"/>
              <a:chOff x="4018" y="2948"/>
              <a:chExt cx="1445" cy="1291"/>
            </a:xfrm>
          </p:grpSpPr>
          <p:pic>
            <p:nvPicPr>
              <p:cNvPr id="13" name="图片 12" descr="7bab18130552dfabfe5c9bc065c449bd"/>
              <p:cNvPicPr>
                <a:picLocks noChangeAspect="1"/>
              </p:cNvPicPr>
              <p:nvPr/>
            </p:nvPicPr>
            <p:blipFill>
              <a:blip r:embed="rId2"/>
              <a:srcRect l="74790" t="89236" r="12274" b="2614"/>
              <a:stretch>
                <a:fillRect/>
              </a:stretch>
            </p:blipFill>
            <p:spPr>
              <a:xfrm>
                <a:off x="4018" y="2948"/>
                <a:ext cx="1445" cy="1291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4224" y="3263"/>
                <a:ext cx="110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体管家胖丫儿" panose="00020600040101010101" charset="-122"/>
                    <a:ea typeface="字体管家胖丫儿" panose="00020600040101010101" charset="-122"/>
                  </a:rPr>
                  <a:t>04</a:t>
                </a: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535" y="7144"/>
              <a:ext cx="672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运行展示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256790" y="2235835"/>
            <a:ext cx="2400300" cy="1174115"/>
            <a:chOff x="4379" y="1172"/>
            <a:chExt cx="3780" cy="1849"/>
          </a:xfrm>
        </p:grpSpPr>
        <p:sp>
          <p:nvSpPr>
            <p:cNvPr id="3" name="文本框 2"/>
            <p:cNvSpPr txBox="1"/>
            <p:nvPr/>
          </p:nvSpPr>
          <p:spPr>
            <a:xfrm>
              <a:off x="4379" y="1172"/>
              <a:ext cx="2299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4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目录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86" y="2393"/>
              <a:ext cx="36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字体管家胖丫儿" panose="00020600040101010101" charset="-122"/>
                  <a:ea typeface="字体管家胖丫儿" panose="00020600040101010101" charset="-122"/>
                </a:rPr>
                <a:t>CONTENTS</a:t>
              </a:r>
              <a:endParaRPr lang="en-US" altLang="zh-CN" dirty="0"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pic>
        <p:nvPicPr>
          <p:cNvPr id="9" name="图片 8" descr="97a4a4a74b97b4abb7561b80c48d80df"/>
          <p:cNvPicPr>
            <a:picLocks noChangeAspect="1"/>
          </p:cNvPicPr>
          <p:nvPr/>
        </p:nvPicPr>
        <p:blipFill>
          <a:blip r:embed="rId3"/>
          <a:srcRect l="74441" t="34987"/>
          <a:stretch>
            <a:fillRect/>
          </a:stretch>
        </p:blipFill>
        <p:spPr>
          <a:xfrm>
            <a:off x="2051685" y="3135630"/>
            <a:ext cx="2572385" cy="1358900"/>
          </a:xfrm>
          <a:prstGeom prst="rect">
            <a:avLst/>
          </a:prstGeom>
        </p:spPr>
      </p:pic>
      <p:pic>
        <p:nvPicPr>
          <p:cNvPr id="7" name="图片 6" descr="97a4a4a74b97b4abb7561b80c48d80df"/>
          <p:cNvPicPr>
            <a:picLocks noChangeAspect="1"/>
          </p:cNvPicPr>
          <p:nvPr/>
        </p:nvPicPr>
        <p:blipFill>
          <a:blip r:embed="rId3"/>
          <a:srcRect r="87879"/>
          <a:stretch>
            <a:fillRect/>
          </a:stretch>
        </p:blipFill>
        <p:spPr>
          <a:xfrm>
            <a:off x="1236345" y="2758440"/>
            <a:ext cx="848360" cy="1736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62be47b2c26740c136063d9dfacfa92"/>
          <p:cNvPicPr>
            <a:picLocks noChangeAspect="1"/>
          </p:cNvPicPr>
          <p:nvPr/>
        </p:nvPicPr>
        <p:blipFill>
          <a:blip r:embed="rId2"/>
          <a:srcRect l="15950" t="9054" r="14218" b="7763"/>
          <a:stretch>
            <a:fillRect/>
          </a:stretch>
        </p:blipFill>
        <p:spPr>
          <a:xfrm flipH="1">
            <a:off x="995680" y="1703070"/>
            <a:ext cx="2433320" cy="28987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934197" y="2090783"/>
            <a:ext cx="7103212" cy="636270"/>
            <a:chOff x="7427" y="4054"/>
            <a:chExt cx="17475" cy="1002"/>
          </a:xfrm>
        </p:grpSpPr>
        <p:sp>
          <p:nvSpPr>
            <p:cNvPr id="5" name="文本框 4"/>
            <p:cNvSpPr txBox="1"/>
            <p:nvPr/>
          </p:nvSpPr>
          <p:spPr>
            <a:xfrm>
              <a:off x="7427" y="4054"/>
              <a:ext cx="64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01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311" y="4416"/>
              <a:ext cx="14591" cy="6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265" marR="62865" indent="266700" algn="just">
                <a:lnSpc>
                  <a:spcPct val="122000"/>
                </a:lnSpc>
                <a:spcAft>
                  <a:spcPts val="0"/>
                </a:spcAft>
              </a:pPr>
              <a:endParaRPr lang="zh-CN" altLang="zh-CN" sz="1800" dirty="0">
                <a:effectLst/>
                <a:latin typeface="Noto Sans CJK JP Black"/>
                <a:ea typeface="Noto Sans CJK JP Black"/>
                <a:cs typeface="Noto Sans CJK JP Black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1241425" y="5657850"/>
            <a:ext cx="2461895" cy="139700"/>
          </a:xfrm>
          <a:custGeom>
            <a:avLst/>
            <a:gdLst>
              <a:gd name="connisteX0" fmla="*/ 0 w 2461895"/>
              <a:gd name="connsiteY0" fmla="*/ 1411 h 139911"/>
              <a:gd name="connisteX1" fmla="*/ 66675 w 2461895"/>
              <a:gd name="connsiteY1" fmla="*/ 1411 h 139911"/>
              <a:gd name="connisteX2" fmla="*/ 133985 w 2461895"/>
              <a:gd name="connsiteY2" fmla="*/ 1411 h 139911"/>
              <a:gd name="connisteX3" fmla="*/ 200660 w 2461895"/>
              <a:gd name="connsiteY3" fmla="*/ 1411 h 139911"/>
              <a:gd name="connisteX4" fmla="*/ 267970 w 2461895"/>
              <a:gd name="connsiteY4" fmla="*/ 1411 h 139911"/>
              <a:gd name="connisteX5" fmla="*/ 334645 w 2461895"/>
              <a:gd name="connsiteY5" fmla="*/ 1411 h 139911"/>
              <a:gd name="connisteX6" fmla="*/ 401955 w 2461895"/>
              <a:gd name="connsiteY6" fmla="*/ 1411 h 139911"/>
              <a:gd name="connisteX7" fmla="*/ 468630 w 2461895"/>
              <a:gd name="connsiteY7" fmla="*/ 1411 h 139911"/>
              <a:gd name="connisteX8" fmla="*/ 535940 w 2461895"/>
              <a:gd name="connsiteY8" fmla="*/ 1411 h 139911"/>
              <a:gd name="connisteX9" fmla="*/ 602615 w 2461895"/>
              <a:gd name="connsiteY9" fmla="*/ 17921 h 139911"/>
              <a:gd name="connisteX10" fmla="*/ 669925 w 2461895"/>
              <a:gd name="connsiteY10" fmla="*/ 35066 h 139911"/>
              <a:gd name="connisteX11" fmla="*/ 736600 w 2461895"/>
              <a:gd name="connsiteY11" fmla="*/ 51576 h 139911"/>
              <a:gd name="connisteX12" fmla="*/ 803910 w 2461895"/>
              <a:gd name="connsiteY12" fmla="*/ 85231 h 139911"/>
              <a:gd name="connisteX13" fmla="*/ 870585 w 2461895"/>
              <a:gd name="connsiteY13" fmla="*/ 85231 h 139911"/>
              <a:gd name="connisteX14" fmla="*/ 937895 w 2461895"/>
              <a:gd name="connsiteY14" fmla="*/ 101741 h 139911"/>
              <a:gd name="connisteX15" fmla="*/ 1004570 w 2461895"/>
              <a:gd name="connsiteY15" fmla="*/ 101741 h 139911"/>
              <a:gd name="connisteX16" fmla="*/ 1088390 w 2461895"/>
              <a:gd name="connsiteY16" fmla="*/ 118886 h 139911"/>
              <a:gd name="connisteX17" fmla="*/ 1155700 w 2461895"/>
              <a:gd name="connsiteY17" fmla="*/ 118886 h 139911"/>
              <a:gd name="connisteX18" fmla="*/ 1238885 w 2461895"/>
              <a:gd name="connsiteY18" fmla="*/ 118886 h 139911"/>
              <a:gd name="connisteX19" fmla="*/ 1306195 w 2461895"/>
              <a:gd name="connsiteY19" fmla="*/ 118886 h 139911"/>
              <a:gd name="connisteX20" fmla="*/ 1372870 w 2461895"/>
              <a:gd name="connsiteY20" fmla="*/ 101741 h 139911"/>
              <a:gd name="connisteX21" fmla="*/ 1440180 w 2461895"/>
              <a:gd name="connsiteY21" fmla="*/ 101741 h 139911"/>
              <a:gd name="connisteX22" fmla="*/ 1506855 w 2461895"/>
              <a:gd name="connsiteY22" fmla="*/ 101741 h 139911"/>
              <a:gd name="connisteX23" fmla="*/ 1574165 w 2461895"/>
              <a:gd name="connsiteY23" fmla="*/ 101741 h 139911"/>
              <a:gd name="connisteX24" fmla="*/ 1640840 w 2461895"/>
              <a:gd name="connsiteY24" fmla="*/ 101741 h 139911"/>
              <a:gd name="connisteX25" fmla="*/ 1708150 w 2461895"/>
              <a:gd name="connsiteY25" fmla="*/ 101741 h 139911"/>
              <a:gd name="connisteX26" fmla="*/ 1774825 w 2461895"/>
              <a:gd name="connsiteY26" fmla="*/ 101741 h 139911"/>
              <a:gd name="connisteX27" fmla="*/ 1842135 w 2461895"/>
              <a:gd name="connsiteY27" fmla="*/ 118886 h 139911"/>
              <a:gd name="connisteX28" fmla="*/ 1908810 w 2461895"/>
              <a:gd name="connsiteY28" fmla="*/ 118886 h 139911"/>
              <a:gd name="connisteX29" fmla="*/ 1992630 w 2461895"/>
              <a:gd name="connsiteY29" fmla="*/ 135396 h 139911"/>
              <a:gd name="connisteX30" fmla="*/ 2059940 w 2461895"/>
              <a:gd name="connsiteY30" fmla="*/ 135396 h 139911"/>
              <a:gd name="connisteX31" fmla="*/ 2126615 w 2461895"/>
              <a:gd name="connsiteY31" fmla="*/ 135396 h 139911"/>
              <a:gd name="connisteX32" fmla="*/ 2193925 w 2461895"/>
              <a:gd name="connsiteY32" fmla="*/ 85231 h 139911"/>
              <a:gd name="connisteX33" fmla="*/ 2260600 w 2461895"/>
              <a:gd name="connsiteY33" fmla="*/ 68086 h 139911"/>
              <a:gd name="connisteX34" fmla="*/ 2327910 w 2461895"/>
              <a:gd name="connsiteY34" fmla="*/ 68086 h 139911"/>
              <a:gd name="connisteX35" fmla="*/ 2394585 w 2461895"/>
              <a:gd name="connsiteY35" fmla="*/ 68086 h 139911"/>
              <a:gd name="connisteX36" fmla="*/ 2461895 w 2461895"/>
              <a:gd name="connsiteY36" fmla="*/ 68086 h 1399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</a:cxnLst>
            <a:rect l="l" t="t" r="r" b="b"/>
            <a:pathLst>
              <a:path w="2461895" h="139912">
                <a:moveTo>
                  <a:pt x="0" y="1411"/>
                </a:moveTo>
                <a:cubicBezTo>
                  <a:pt x="12065" y="1411"/>
                  <a:pt x="40005" y="1411"/>
                  <a:pt x="66675" y="1411"/>
                </a:cubicBezTo>
                <a:cubicBezTo>
                  <a:pt x="93345" y="1411"/>
                  <a:pt x="107315" y="1411"/>
                  <a:pt x="133985" y="1411"/>
                </a:cubicBezTo>
                <a:cubicBezTo>
                  <a:pt x="160655" y="1411"/>
                  <a:pt x="173990" y="1411"/>
                  <a:pt x="200660" y="1411"/>
                </a:cubicBezTo>
                <a:cubicBezTo>
                  <a:pt x="227330" y="1411"/>
                  <a:pt x="241300" y="1411"/>
                  <a:pt x="267970" y="1411"/>
                </a:cubicBezTo>
                <a:cubicBezTo>
                  <a:pt x="294640" y="1411"/>
                  <a:pt x="307975" y="1411"/>
                  <a:pt x="334645" y="1411"/>
                </a:cubicBezTo>
                <a:cubicBezTo>
                  <a:pt x="361315" y="1411"/>
                  <a:pt x="375285" y="1411"/>
                  <a:pt x="401955" y="1411"/>
                </a:cubicBezTo>
                <a:cubicBezTo>
                  <a:pt x="428625" y="1411"/>
                  <a:pt x="441960" y="1411"/>
                  <a:pt x="468630" y="1411"/>
                </a:cubicBezTo>
                <a:cubicBezTo>
                  <a:pt x="495300" y="1411"/>
                  <a:pt x="509270" y="-1764"/>
                  <a:pt x="535940" y="1411"/>
                </a:cubicBezTo>
                <a:cubicBezTo>
                  <a:pt x="562610" y="4586"/>
                  <a:pt x="575945" y="10936"/>
                  <a:pt x="602615" y="17921"/>
                </a:cubicBezTo>
                <a:cubicBezTo>
                  <a:pt x="629285" y="24906"/>
                  <a:pt x="643255" y="28081"/>
                  <a:pt x="669925" y="35066"/>
                </a:cubicBezTo>
                <a:cubicBezTo>
                  <a:pt x="696595" y="42051"/>
                  <a:pt x="709930" y="41416"/>
                  <a:pt x="736600" y="51576"/>
                </a:cubicBezTo>
                <a:cubicBezTo>
                  <a:pt x="763270" y="61736"/>
                  <a:pt x="777240" y="78246"/>
                  <a:pt x="803910" y="85231"/>
                </a:cubicBezTo>
                <a:cubicBezTo>
                  <a:pt x="830580" y="92216"/>
                  <a:pt x="843915" y="82056"/>
                  <a:pt x="870585" y="85231"/>
                </a:cubicBezTo>
                <a:cubicBezTo>
                  <a:pt x="897255" y="88406"/>
                  <a:pt x="911225" y="98566"/>
                  <a:pt x="937895" y="101741"/>
                </a:cubicBezTo>
                <a:cubicBezTo>
                  <a:pt x="964565" y="104916"/>
                  <a:pt x="974725" y="98566"/>
                  <a:pt x="1004570" y="101741"/>
                </a:cubicBezTo>
                <a:cubicBezTo>
                  <a:pt x="1034415" y="104916"/>
                  <a:pt x="1057910" y="115711"/>
                  <a:pt x="1088390" y="118886"/>
                </a:cubicBezTo>
                <a:cubicBezTo>
                  <a:pt x="1118870" y="122061"/>
                  <a:pt x="1125855" y="118886"/>
                  <a:pt x="1155700" y="118886"/>
                </a:cubicBezTo>
                <a:cubicBezTo>
                  <a:pt x="1185545" y="118886"/>
                  <a:pt x="1209040" y="118886"/>
                  <a:pt x="1238885" y="118886"/>
                </a:cubicBezTo>
                <a:cubicBezTo>
                  <a:pt x="1268730" y="118886"/>
                  <a:pt x="1279525" y="122061"/>
                  <a:pt x="1306195" y="118886"/>
                </a:cubicBezTo>
                <a:cubicBezTo>
                  <a:pt x="1332865" y="115711"/>
                  <a:pt x="1346200" y="104916"/>
                  <a:pt x="1372870" y="101741"/>
                </a:cubicBezTo>
                <a:cubicBezTo>
                  <a:pt x="1399540" y="98566"/>
                  <a:pt x="1413510" y="101741"/>
                  <a:pt x="1440180" y="101741"/>
                </a:cubicBezTo>
                <a:cubicBezTo>
                  <a:pt x="1466850" y="101741"/>
                  <a:pt x="1480185" y="101741"/>
                  <a:pt x="1506855" y="101741"/>
                </a:cubicBezTo>
                <a:cubicBezTo>
                  <a:pt x="1533525" y="101741"/>
                  <a:pt x="1547495" y="101741"/>
                  <a:pt x="1574165" y="101741"/>
                </a:cubicBezTo>
                <a:cubicBezTo>
                  <a:pt x="1600835" y="101741"/>
                  <a:pt x="1614170" y="101741"/>
                  <a:pt x="1640840" y="101741"/>
                </a:cubicBezTo>
                <a:cubicBezTo>
                  <a:pt x="1667510" y="101741"/>
                  <a:pt x="1681480" y="101741"/>
                  <a:pt x="1708150" y="101741"/>
                </a:cubicBezTo>
                <a:cubicBezTo>
                  <a:pt x="1734820" y="101741"/>
                  <a:pt x="1748155" y="98566"/>
                  <a:pt x="1774825" y="101741"/>
                </a:cubicBezTo>
                <a:cubicBezTo>
                  <a:pt x="1801495" y="104916"/>
                  <a:pt x="1815465" y="115711"/>
                  <a:pt x="1842135" y="118886"/>
                </a:cubicBezTo>
                <a:cubicBezTo>
                  <a:pt x="1868805" y="122061"/>
                  <a:pt x="1878965" y="115711"/>
                  <a:pt x="1908810" y="118886"/>
                </a:cubicBezTo>
                <a:cubicBezTo>
                  <a:pt x="1938655" y="122061"/>
                  <a:pt x="1962150" y="132221"/>
                  <a:pt x="1992630" y="135396"/>
                </a:cubicBezTo>
                <a:cubicBezTo>
                  <a:pt x="2023110" y="138571"/>
                  <a:pt x="2033270" y="135396"/>
                  <a:pt x="2059940" y="135396"/>
                </a:cubicBezTo>
                <a:cubicBezTo>
                  <a:pt x="2086610" y="135396"/>
                  <a:pt x="2099945" y="145556"/>
                  <a:pt x="2126615" y="135396"/>
                </a:cubicBezTo>
                <a:cubicBezTo>
                  <a:pt x="2153285" y="125236"/>
                  <a:pt x="2167255" y="98566"/>
                  <a:pt x="2193925" y="85231"/>
                </a:cubicBezTo>
                <a:cubicBezTo>
                  <a:pt x="2220595" y="71896"/>
                  <a:pt x="2233930" y="71261"/>
                  <a:pt x="2260600" y="68086"/>
                </a:cubicBezTo>
                <a:cubicBezTo>
                  <a:pt x="2287270" y="64911"/>
                  <a:pt x="2301240" y="68086"/>
                  <a:pt x="2327910" y="68086"/>
                </a:cubicBezTo>
                <a:cubicBezTo>
                  <a:pt x="2354580" y="68086"/>
                  <a:pt x="2367915" y="68086"/>
                  <a:pt x="2394585" y="68086"/>
                </a:cubicBezTo>
                <a:cubicBezTo>
                  <a:pt x="2421255" y="68086"/>
                  <a:pt x="2449830" y="68086"/>
                  <a:pt x="2461895" y="68086"/>
                </a:cubicBezTo>
              </a:path>
            </a:pathLst>
          </a:custGeom>
          <a:solidFill>
            <a:srgbClr val="5D586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97a4a4a74b97b4abb7561b80c48d80df"/>
          <p:cNvPicPr>
            <a:picLocks noChangeAspect="1"/>
          </p:cNvPicPr>
          <p:nvPr/>
        </p:nvPicPr>
        <p:blipFill>
          <a:blip r:embed="rId3"/>
          <a:srcRect l="74496" t="38338"/>
          <a:stretch>
            <a:fillRect/>
          </a:stretch>
        </p:blipFill>
        <p:spPr>
          <a:xfrm>
            <a:off x="2126615" y="4549775"/>
            <a:ext cx="2065655" cy="123888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018915" y="331470"/>
            <a:ext cx="4611370" cy="1136015"/>
            <a:chOff x="6329" y="522"/>
            <a:chExt cx="7262" cy="1789"/>
          </a:xfrm>
        </p:grpSpPr>
        <p:pic>
          <p:nvPicPr>
            <p:cNvPr id="17" name="图片 16" descr="d9958771c7fc02287aeaf952bfb24400"/>
            <p:cNvPicPr>
              <a:picLocks noChangeAspect="1"/>
            </p:cNvPicPr>
            <p:nvPr/>
          </p:nvPicPr>
          <p:blipFill>
            <a:blip r:embed="rId4"/>
            <a:srcRect l="7559" t="19737" b="18750"/>
            <a:stretch>
              <a:fillRect/>
            </a:stretch>
          </p:blipFill>
          <p:spPr>
            <a:xfrm rot="21360000">
              <a:off x="10707" y="973"/>
              <a:ext cx="2884" cy="1338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6329" y="522"/>
              <a:ext cx="5762" cy="1414"/>
              <a:chOff x="7242" y="1149"/>
              <a:chExt cx="5762" cy="1414"/>
            </a:xfrm>
          </p:grpSpPr>
          <p:sp>
            <p:nvSpPr>
              <p:cNvPr id="19" name="TextBox 28"/>
              <p:cNvSpPr txBox="1"/>
              <p:nvPr/>
            </p:nvSpPr>
            <p:spPr>
              <a:xfrm>
                <a:off x="7242" y="1149"/>
                <a:ext cx="5762" cy="7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字体管家胖丫儿" panose="00020600040101010101" charset="-122"/>
                    <a:ea typeface="字体管家胖丫儿" panose="00020600040101010101" charset="-122"/>
                  </a:rPr>
                  <a:t>操作玩法</a:t>
                </a:r>
                <a:endParaRPr lang="zh-CN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439" y="2080"/>
                <a:ext cx="4521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  <a:sym typeface="+mn-ea"/>
                </a:endParaRPr>
              </a:p>
            </p:txBody>
          </p:sp>
        </p:grp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BEAF6704-DC3C-41A1-A11E-FC295EA153BC}"/>
              </a:ext>
            </a:extLst>
          </p:cNvPr>
          <p:cNvSpPr txBox="1"/>
          <p:nvPr/>
        </p:nvSpPr>
        <p:spPr>
          <a:xfrm>
            <a:off x="2347723" y="38986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体管家胖丫儿" panose="00020600040101010101" charset="-122"/>
                <a:ea typeface="字体管家胖丫儿" panose="00020600040101010101" charset="-122"/>
              </a:rPr>
              <a:t>PART O1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0FECF-CB39-779A-8106-19926FDB6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1" y="1002958"/>
            <a:ext cx="6216141" cy="59353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A754AA-E7EC-F249-0E14-DEBC2061D3A8}"/>
              </a:ext>
            </a:extLst>
          </p:cNvPr>
          <p:cNvSpPr txBox="1"/>
          <p:nvPr/>
        </p:nvSpPr>
        <p:spPr>
          <a:xfrm>
            <a:off x="6869751" y="1703070"/>
            <a:ext cx="49295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玩家在游戏中扮演一名黄金矿工，操纵地面来回旋转的</a:t>
            </a:r>
            <a:r>
              <a:rPr lang="zh-CN" altLang="en-US" b="1" dirty="0"/>
              <a:t>钩子</a:t>
            </a:r>
            <a:r>
              <a:rPr lang="zh-CN" altLang="en-US" dirty="0"/>
              <a:t>勾取矿物。钩子放出 后超出界面范围或勾到物品时会自动返回，如果勾到物品则把物品拖回地面。在地面 下有炸药、老鼠以及各种</a:t>
            </a:r>
            <a:r>
              <a:rPr lang="zh-CN" altLang="en-US" b="1" dirty="0"/>
              <a:t>矿物</a:t>
            </a:r>
            <a:r>
              <a:rPr lang="zh-CN" altLang="en-US" dirty="0"/>
              <a:t>，勾取后将得到不同的分数并</a:t>
            </a:r>
            <a:r>
              <a:rPr lang="zh-CN" altLang="en-US" b="1" dirty="0"/>
              <a:t>播放不同音效</a:t>
            </a:r>
            <a:r>
              <a:rPr lang="zh-CN" altLang="en-US" dirty="0"/>
              <a:t>。 画面左上角为</a:t>
            </a:r>
            <a:r>
              <a:rPr lang="zh-CN" altLang="en-US" b="1" dirty="0"/>
              <a:t>计分板</a:t>
            </a:r>
            <a:r>
              <a:rPr lang="zh-CN" altLang="en-US" dirty="0"/>
              <a:t>，标示本关</a:t>
            </a:r>
            <a:r>
              <a:rPr lang="zh-CN" altLang="en-US" b="1" dirty="0"/>
              <a:t>需要分数</a:t>
            </a:r>
            <a:r>
              <a:rPr lang="zh-CN" altLang="en-US" dirty="0"/>
              <a:t>以及</a:t>
            </a:r>
            <a:r>
              <a:rPr lang="zh-CN" altLang="en-US" b="1" dirty="0"/>
              <a:t>当前得分</a:t>
            </a:r>
            <a:r>
              <a:rPr lang="zh-CN" altLang="en-US" dirty="0"/>
              <a:t>。游戏共分为 </a:t>
            </a:r>
            <a:r>
              <a:rPr lang="en-US" altLang="zh-CN" dirty="0"/>
              <a:t>5 </a:t>
            </a:r>
            <a:r>
              <a:rPr lang="zh-CN" altLang="en-US" dirty="0"/>
              <a:t>关，每关 矿物的位置都有所不同。每一关有一定的</a:t>
            </a:r>
            <a:r>
              <a:rPr lang="zh-CN" altLang="en-US" b="1" dirty="0"/>
              <a:t>限制时间</a:t>
            </a:r>
            <a:r>
              <a:rPr lang="zh-CN" altLang="en-US" dirty="0"/>
              <a:t>，如果在时间内没有得到足够的分 数则游戏失败，分数可以累积到下一关。时间通过计分板下方的进度条标示，当时间 小于 </a:t>
            </a:r>
            <a:r>
              <a:rPr lang="en-US" altLang="zh-CN" dirty="0"/>
              <a:t>30%</a:t>
            </a:r>
            <a:r>
              <a:rPr lang="zh-CN" altLang="en-US" dirty="0"/>
              <a:t>时</a:t>
            </a:r>
            <a:r>
              <a:rPr lang="zh-CN" altLang="en-US" b="1" dirty="0"/>
              <a:t>进度条将</a:t>
            </a:r>
            <a:r>
              <a:rPr lang="zh-CN" altLang="en-US" dirty="0"/>
              <a:t>变为红色，倒计时 </a:t>
            </a:r>
            <a:r>
              <a:rPr lang="en-US" altLang="zh-CN" dirty="0"/>
              <a:t>10s </a:t>
            </a:r>
            <a:r>
              <a:rPr lang="zh-CN" altLang="en-US" dirty="0"/>
              <a:t>时将播放</a:t>
            </a:r>
            <a:r>
              <a:rPr lang="zh-CN" altLang="en-US" b="1" dirty="0"/>
              <a:t>倒计时音效</a:t>
            </a:r>
            <a:r>
              <a:rPr lang="zh-CN" altLang="en-US" dirty="0"/>
              <a:t>。一旦游戏结束，将 弹出游戏结束画面。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3F5EA26-0172-CFFC-9BAD-5A40CB03B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" b="-1"/>
          <a:stretch/>
        </p:blipFill>
        <p:spPr>
          <a:xfrm>
            <a:off x="195851" y="1187611"/>
            <a:ext cx="5237110" cy="5600798"/>
          </a:xfrm>
          <a:prstGeom prst="rect">
            <a:avLst/>
          </a:prstGeom>
        </p:spPr>
      </p:pic>
      <p:pic>
        <p:nvPicPr>
          <p:cNvPr id="2" name="图片 1" descr="14622fa41574512c0476f88d12c73155"/>
          <p:cNvPicPr>
            <a:picLocks noChangeAspect="1"/>
          </p:cNvPicPr>
          <p:nvPr/>
        </p:nvPicPr>
        <p:blipFill>
          <a:blip r:embed="rId3"/>
          <a:srcRect l="14458" t="25472" r="11562" b="21391"/>
          <a:stretch>
            <a:fillRect/>
          </a:stretch>
        </p:blipFill>
        <p:spPr>
          <a:xfrm>
            <a:off x="4759085" y="1651826"/>
            <a:ext cx="1503680" cy="1080135"/>
          </a:xfrm>
          <a:prstGeom prst="rect">
            <a:avLst/>
          </a:prstGeom>
          <a:effectLst>
            <a:outerShdw blurRad="127000" dist="50800" dir="5400000" sx="108000" sy="108000" algn="ctr" rotWithShape="0">
              <a:schemeClr val="tx1">
                <a:lumMod val="75000"/>
                <a:lumOff val="25000"/>
                <a:alpha val="100000"/>
              </a:scheme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4303748" y="168077"/>
            <a:ext cx="4647565" cy="1341120"/>
            <a:chOff x="6350" y="433"/>
            <a:chExt cx="7319" cy="2112"/>
          </a:xfrm>
        </p:grpSpPr>
        <p:pic>
          <p:nvPicPr>
            <p:cNvPr id="5" name="图片 4" descr="d9958771c7fc02287aeaf952bfb24400"/>
            <p:cNvPicPr>
              <a:picLocks noChangeAspect="1"/>
            </p:cNvPicPr>
            <p:nvPr/>
          </p:nvPicPr>
          <p:blipFill>
            <a:blip r:embed="rId4"/>
            <a:srcRect l="7559" t="19737" b="18750"/>
            <a:stretch>
              <a:fillRect/>
            </a:stretch>
          </p:blipFill>
          <p:spPr>
            <a:xfrm rot="21360000">
              <a:off x="10785" y="1207"/>
              <a:ext cx="2884" cy="1338"/>
            </a:xfrm>
            <a:prstGeom prst="rect">
              <a:avLst/>
            </a:prstGeom>
          </p:spPr>
        </p:pic>
        <p:sp>
          <p:nvSpPr>
            <p:cNvPr id="23" name="TextBox 28"/>
            <p:cNvSpPr txBox="1"/>
            <p:nvPr/>
          </p:nvSpPr>
          <p:spPr>
            <a:xfrm>
              <a:off x="6350" y="433"/>
              <a:ext cx="5762" cy="72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体管家胖丫儿" panose="00020600040101010101" charset="-122"/>
                  <a:ea typeface="字体管家胖丫儿" panose="00020600040101010101" charset="-122"/>
                </a:rPr>
                <a:t>方法简介</a:t>
              </a:r>
              <a:endPara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体管家胖丫儿" panose="00020600040101010101" charset="-122"/>
                <a:ea typeface="字体管家胖丫儿" panose="00020600040101010101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A9FA3C7-A75A-4BBA-9E79-39B9CB92BE5E}"/>
              </a:ext>
            </a:extLst>
          </p:cNvPr>
          <p:cNvSpPr txBox="1"/>
          <p:nvPr/>
        </p:nvSpPr>
        <p:spPr>
          <a:xfrm>
            <a:off x="2404751" y="235830"/>
            <a:ext cx="6054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体管家胖丫儿" panose="00020600040101010101" charset="-122"/>
                <a:ea typeface="字体管家胖丫儿" panose="00020600040101010101" charset="-122"/>
              </a:rPr>
              <a:t>PART O2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1D7E92-D4D7-151E-1410-26C1AAE9E5FE}"/>
              </a:ext>
            </a:extLst>
          </p:cNvPr>
          <p:cNvSpPr txBox="1"/>
          <p:nvPr/>
        </p:nvSpPr>
        <p:spPr>
          <a:xfrm>
            <a:off x="568563" y="684952"/>
            <a:ext cx="32612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项目的类继承树如下图所示：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3EDD7F-A42D-05A4-B814-72153828391A}"/>
              </a:ext>
            </a:extLst>
          </p:cNvPr>
          <p:cNvSpPr txBox="1"/>
          <p:nvPr/>
        </p:nvSpPr>
        <p:spPr>
          <a:xfrm>
            <a:off x="6513629" y="1758704"/>
            <a:ext cx="42127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整个游戏界面建立在一个自定义的 </a:t>
            </a:r>
            <a:r>
              <a:rPr lang="en-US" altLang="zh-CN" dirty="0" err="1"/>
              <a:t>JPanel</a:t>
            </a:r>
            <a:r>
              <a:rPr lang="en-US" altLang="zh-CN" dirty="0"/>
              <a:t> </a:t>
            </a:r>
            <a:r>
              <a:rPr lang="zh-CN" altLang="en-US" dirty="0"/>
              <a:t>子类</a:t>
            </a:r>
            <a:r>
              <a:rPr lang="en-US" altLang="zh-CN" dirty="0"/>
              <a:t>--Stage </a:t>
            </a:r>
            <a:r>
              <a:rPr lang="zh-CN" altLang="en-US" dirty="0"/>
              <a:t>类对象 </a:t>
            </a:r>
            <a:r>
              <a:rPr lang="en-US" altLang="zh-CN" dirty="0"/>
              <a:t>stage </a:t>
            </a:r>
            <a:r>
              <a:rPr lang="zh-CN" altLang="en-US" dirty="0"/>
              <a:t>上。</a:t>
            </a:r>
            <a:r>
              <a:rPr lang="en-US" altLang="zh-CN" dirty="0"/>
              <a:t>stage </a:t>
            </a:r>
            <a:r>
              <a:rPr lang="zh-CN" altLang="en-US" dirty="0"/>
              <a:t>对象在构造后执行 </a:t>
            </a:r>
            <a:r>
              <a:rPr lang="en-US" altLang="zh-CN" dirty="0" err="1"/>
              <a:t>stage.start</a:t>
            </a:r>
            <a:r>
              <a:rPr lang="en-US" altLang="zh-CN" dirty="0"/>
              <a:t>()</a:t>
            </a:r>
            <a:r>
              <a:rPr lang="zh-CN" altLang="en-US" dirty="0"/>
              <a:t>方法。</a:t>
            </a:r>
            <a:r>
              <a:rPr lang="en-US" altLang="zh-CN" dirty="0"/>
              <a:t>start </a:t>
            </a:r>
            <a:r>
              <a:rPr lang="zh-CN" altLang="en-US" dirty="0"/>
              <a:t>方法定义了 </a:t>
            </a:r>
            <a:r>
              <a:rPr lang="en-US" altLang="zh-CN" dirty="0"/>
              <a:t>Timer </a:t>
            </a:r>
            <a:r>
              <a:rPr lang="zh-CN" altLang="en-US" dirty="0"/>
              <a:t>类对象 </a:t>
            </a:r>
            <a:r>
              <a:rPr lang="en-US" altLang="zh-CN" dirty="0"/>
              <a:t>timer</a:t>
            </a:r>
            <a:r>
              <a:rPr lang="zh-CN" altLang="en-US" dirty="0"/>
              <a:t>，重复执 行 </a:t>
            </a:r>
            <a:r>
              <a:rPr lang="en-US" altLang="zh-CN" dirty="0" err="1"/>
              <a:t>stage.refresh</a:t>
            </a:r>
            <a:r>
              <a:rPr lang="en-US" altLang="zh-CN" dirty="0"/>
              <a:t>()</a:t>
            </a:r>
            <a:r>
              <a:rPr lang="zh-CN" altLang="en-US" dirty="0"/>
              <a:t>方法。每次执行 </a:t>
            </a:r>
            <a:r>
              <a:rPr lang="en-US" altLang="zh-CN" dirty="0"/>
              <a:t>refresh </a:t>
            </a:r>
            <a:r>
              <a:rPr lang="zh-CN" altLang="en-US" dirty="0"/>
              <a:t>方法时将更新各物品、钩子状态、剩余时 </a:t>
            </a:r>
            <a:r>
              <a:rPr lang="en-US" altLang="zh-CN" dirty="0"/>
              <a:t>Object </a:t>
            </a:r>
            <a:r>
              <a:rPr lang="en-US" altLang="zh-CN" dirty="0" err="1"/>
              <a:t>JFrame</a:t>
            </a:r>
            <a:r>
              <a:rPr lang="en-US" altLang="zh-CN" dirty="0"/>
              <a:t> </a:t>
            </a:r>
            <a:r>
              <a:rPr lang="en-US" altLang="zh-CN" dirty="0" err="1"/>
              <a:t>GoldMiner</a:t>
            </a:r>
            <a:r>
              <a:rPr lang="en-US" altLang="zh-CN" dirty="0"/>
              <a:t> </a:t>
            </a:r>
            <a:r>
              <a:rPr lang="en-US" altLang="zh-CN" dirty="0" err="1"/>
              <a:t>JPanel</a:t>
            </a:r>
            <a:r>
              <a:rPr lang="en-US" altLang="zh-CN" dirty="0"/>
              <a:t> Stage </a:t>
            </a:r>
            <a:r>
              <a:rPr lang="en-US" altLang="zh-CN" dirty="0" err="1"/>
              <a:t>SoundPlayer</a:t>
            </a:r>
            <a:r>
              <a:rPr lang="en-US" altLang="zh-CN" dirty="0"/>
              <a:t> Hook Bomb Mineral Stone Gold Diamond Mouse </a:t>
            </a:r>
            <a:r>
              <a:rPr lang="zh-CN" altLang="en-US" dirty="0"/>
              <a:t>间等字段，之后执行 </a:t>
            </a:r>
            <a:r>
              <a:rPr lang="en-US" altLang="zh-CN" dirty="0"/>
              <a:t>paint()</a:t>
            </a:r>
            <a:r>
              <a:rPr lang="zh-CN" altLang="en-US" dirty="0"/>
              <a:t>方法按照参数进行绘制，得到游戏主界面。在 </a:t>
            </a:r>
            <a:r>
              <a:rPr lang="en-US" altLang="zh-CN" dirty="0"/>
              <a:t>stage </a:t>
            </a:r>
            <a:r>
              <a:rPr lang="zh-CN" altLang="en-US" dirty="0"/>
              <a:t>构造 时和过关后将执行 </a:t>
            </a:r>
            <a:r>
              <a:rPr lang="en-US" altLang="zh-CN" dirty="0" err="1"/>
              <a:t>stage.load</a:t>
            </a:r>
            <a:r>
              <a:rPr lang="en-US" altLang="zh-CN" dirty="0"/>
              <a:t>()</a:t>
            </a:r>
            <a:r>
              <a:rPr lang="zh-CN" altLang="en-US" dirty="0"/>
              <a:t>方法，从数据文件当中载入关卡信息。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622fa41574512c0476f88d12c73155">
            <a:extLst>
              <a:ext uri="{FF2B5EF4-FFF2-40B4-BE49-F238E27FC236}">
                <a16:creationId xmlns:a16="http://schemas.microsoft.com/office/drawing/2014/main" id="{8BAE2E44-B311-0862-12D0-141EFBD4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58" t="25472" r="11562" b="21391"/>
          <a:stretch>
            <a:fillRect/>
          </a:stretch>
        </p:blipFill>
        <p:spPr>
          <a:xfrm flipH="1">
            <a:off x="490964" y="226397"/>
            <a:ext cx="1503680" cy="1080135"/>
          </a:xfrm>
          <a:prstGeom prst="rect">
            <a:avLst/>
          </a:prstGeom>
          <a:effectLst>
            <a:outerShdw blurRad="127000" dist="50800" dir="5400000" sx="108000" sy="108000" algn="ctr" rotWithShape="0">
              <a:schemeClr val="tx1">
                <a:lumMod val="75000"/>
                <a:lumOff val="25000"/>
                <a:alpha val="100000"/>
              </a:schemeClr>
            </a:outerShdw>
          </a:effec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7AFCA9B-E8D4-BEFC-02A4-FEC761A4E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75" y="1842894"/>
            <a:ext cx="4316681" cy="21698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public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extends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JPanel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double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width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800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double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height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600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	//</a:t>
            </a:r>
            <a:r>
              <a:rPr lang="zh-CN" altLang="en-US" sz="900" dirty="0">
                <a:solidFill>
                  <a:srgbClr val="CC7832"/>
                </a:solidFill>
                <a:latin typeface="Arial Unicode MS" panose="020B0604020202020204" pitchFamily="34" charset="-122"/>
                <a:ea typeface="JetBrains Mono"/>
              </a:rPr>
              <a:t>初始设置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order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关数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final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totalOrder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5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关卡生成加载的变量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*/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lifetime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totaltime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requireScore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List&lt;Mineral&gt;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mineralList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ArrayList&lt;Mineral&gt;()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List&lt;Bomb&gt;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ArrayList&lt;Bomb&gt;()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enum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{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MENU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PLAYING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CONFIGURE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PAUSE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GAME_OVER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95173C4-5AD2-561E-367F-5C5BAA20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75" y="4242766"/>
            <a:ext cx="431668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BufferedReader br 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BufferedReader(isr)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读入数据文件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String linedata = br.readLine()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读关卡时间和分数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9C7D043-59F2-CA23-35E1-1CD34E01C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74" y="4842145"/>
            <a:ext cx="4316681" cy="7848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 &lt; minercount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i++) {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读矿物列表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linedata = br.readLine()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StringTokenizer(linedata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","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格式为：矿物类型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,x,y,r,value,density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String mineralType = st.nextToken()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switch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(mineralType) {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根据不同的矿物类型建立不同对象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28789329-F692-137B-154A-06C6DED8D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863" y="1048893"/>
            <a:ext cx="4174177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注册键盘事件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*/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public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()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throws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IOException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测试时直接从第一关开始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*/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//load(0);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MENU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this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.requestFocus()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9AFE01C-169F-492E-A6F6-C53A576C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864" y="2785271"/>
            <a:ext cx="4174176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void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pause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PLAYING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PAUSE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else if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PAUSE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PLAYING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5E14DA7-5D39-454F-CBA5-7485E7AB1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864" y="4427432"/>
            <a:ext cx="4174177" cy="18928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void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configure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CONFIGURE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PLAYING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else if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PLAYING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CONFIGURE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void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gameOver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score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stageState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StageState.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GAME_OVER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下一关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*/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0B1CBE-CA25-3033-1B81-667DD5EFAB7A}"/>
              </a:ext>
            </a:extLst>
          </p:cNvPr>
          <p:cNvSpPr txBox="1"/>
          <p:nvPr/>
        </p:nvSpPr>
        <p:spPr>
          <a:xfrm>
            <a:off x="6187044" y="2262249"/>
            <a:ext cx="2024743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暂停功能实现：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1916A0-7F82-1853-AC30-87C18D1FE358}"/>
              </a:ext>
            </a:extLst>
          </p:cNvPr>
          <p:cNvSpPr txBox="1"/>
          <p:nvPr/>
        </p:nvSpPr>
        <p:spPr>
          <a:xfrm>
            <a:off x="2481943" y="1357527"/>
            <a:ext cx="2470068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平台加载：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4B1A93-D86B-96E5-53BE-4F68CE810FBA}"/>
              </a:ext>
            </a:extLst>
          </p:cNvPr>
          <p:cNvSpPr txBox="1"/>
          <p:nvPr/>
        </p:nvSpPr>
        <p:spPr>
          <a:xfrm>
            <a:off x="6096000" y="3960421"/>
            <a:ext cx="28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游戏结束</a:t>
            </a:r>
            <a:r>
              <a:rPr lang="en-US" altLang="zh-CN" b="1" dirty="0"/>
              <a:t>&amp;</a:t>
            </a:r>
            <a:r>
              <a:rPr lang="zh-CN" altLang="en-US" b="1" dirty="0"/>
              <a:t>下一关：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1110AD-BB77-DFA9-A39F-1EB667CC8F5B}"/>
              </a:ext>
            </a:extLst>
          </p:cNvPr>
          <p:cNvSpPr txBox="1"/>
          <p:nvPr/>
        </p:nvSpPr>
        <p:spPr>
          <a:xfrm>
            <a:off x="623455" y="5907974"/>
            <a:ext cx="445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//</a:t>
            </a:r>
            <a:r>
              <a:rPr lang="zh-CN" altLang="en-US" dirty="0"/>
              <a:t>加入商店界面有判断卡顿问题</a:t>
            </a:r>
          </a:p>
        </p:txBody>
      </p:sp>
    </p:spTree>
    <p:extLst>
      <p:ext uri="{BB962C8B-B14F-4D97-AF65-F5344CB8AC3E}">
        <p14:creationId xmlns:p14="http://schemas.microsoft.com/office/powerpoint/2010/main" val="40088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9E0D6-8DAA-CB33-C9C8-E79E27D8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39" y="-133639"/>
            <a:ext cx="10515600" cy="1325563"/>
          </a:xfrm>
        </p:spPr>
        <p:txBody>
          <a:bodyPr/>
          <a:lstStyle/>
          <a:p>
            <a:r>
              <a:rPr lang="zh-CN" altLang="en-US" dirty="0"/>
              <a:t>可抓取物篇：主要问题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74A9C-9A2A-613C-E511-76B912E7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84" y="905288"/>
            <a:ext cx="3520044" cy="435133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金块，石头，钻石</a:t>
            </a:r>
            <a:endParaRPr lang="en-US" altLang="zh-CN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可抓取物的随机生成</a:t>
            </a:r>
            <a:endParaRPr lang="en-US" altLang="zh-CN" sz="1600" dirty="0"/>
          </a:p>
          <a:p>
            <a:r>
              <a:rPr lang="en-US" altLang="zh-CN" sz="1600" dirty="0"/>
              <a:t> 2.</a:t>
            </a:r>
            <a:r>
              <a:rPr lang="zh-CN" altLang="en-US" sz="1600" dirty="0"/>
              <a:t>解决可抓取物的相似性</a:t>
            </a:r>
            <a:endParaRPr lang="en-US" altLang="zh-CN" sz="1600" dirty="0"/>
          </a:p>
          <a:p>
            <a:r>
              <a:rPr lang="en-US" altLang="zh-CN" sz="1600" dirty="0"/>
              <a:t> 3.</a:t>
            </a:r>
            <a:r>
              <a:rPr lang="zh-CN" altLang="en-US" sz="1600" dirty="0"/>
              <a:t>金块的抓取判断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在可抓取物的</a:t>
            </a:r>
            <a:r>
              <a:rPr lang="en-US" altLang="zh-CN" sz="1600" dirty="0" err="1"/>
              <a:t>x,y</a:t>
            </a:r>
            <a:r>
              <a:rPr lang="zh-CN" altLang="en-US" sz="1600" dirty="0"/>
              <a:t>赋值语句中加上随机函数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由于可抓取物之间的相似性，我们决定使用</a:t>
            </a:r>
            <a:r>
              <a:rPr lang="en-US" altLang="zh-CN" sz="1600" dirty="0"/>
              <a:t>object</a:t>
            </a:r>
            <a:r>
              <a:rPr lang="zh-CN" altLang="en-US" sz="1600" dirty="0"/>
              <a:t>类定义可抓取物的共有值，如</a:t>
            </a:r>
            <a:r>
              <a:rPr lang="en-US" altLang="zh-CN" sz="1600" dirty="0" err="1"/>
              <a:t>xyweight</a:t>
            </a:r>
            <a:r>
              <a:rPr lang="zh-CN" altLang="en-US" sz="1600" dirty="0"/>
              <a:t>等等，然后使用子类继承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金块 的抓取判断中，由于金块大小不一致，所以不能粗浅的用</a:t>
            </a:r>
            <a:r>
              <a:rPr lang="en-US" altLang="zh-CN" sz="1600" dirty="0" err="1"/>
              <a:t>endx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endy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objx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objy</a:t>
            </a:r>
            <a:r>
              <a:rPr lang="zh-CN" altLang="en-US" sz="1600" dirty="0"/>
              <a:t>相等作判断依据，我们选择当物品生成在金块右边时，</a:t>
            </a:r>
            <a:r>
              <a:rPr lang="en-US" altLang="zh-CN" sz="1600" dirty="0" err="1"/>
              <a:t>objx</a:t>
            </a:r>
            <a:r>
              <a:rPr lang="en-US" altLang="zh-CN" sz="1600" dirty="0"/>
              <a:t>-=</a:t>
            </a:r>
            <a:r>
              <a:rPr lang="en-US" altLang="zh-CN" sz="1600" dirty="0" err="1"/>
              <a:t>obj.getwidth</a:t>
            </a:r>
            <a:r>
              <a:rPr lang="en-US" altLang="zh-CN" sz="1600" dirty="0"/>
              <a:t>()/2,</a:t>
            </a:r>
            <a:r>
              <a:rPr lang="zh-CN" altLang="en-US" sz="1600" dirty="0"/>
              <a:t>左边同理</a:t>
            </a:r>
            <a:r>
              <a:rPr lang="en-US" altLang="zh-CN" sz="1600" dirty="0"/>
              <a:t>+=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8397B7-73E9-8B60-05F1-A8F17C73E65E}"/>
              </a:ext>
            </a:extLst>
          </p:cNvPr>
          <p:cNvSpPr txBox="1"/>
          <p:nvPr/>
        </p:nvSpPr>
        <p:spPr>
          <a:xfrm>
            <a:off x="4771307" y="1403468"/>
            <a:ext cx="57917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矿物</a:t>
            </a:r>
            <a:r>
              <a:rPr lang="en-US" altLang="zh-CN" dirty="0"/>
              <a:t>(Mineral.java)</a:t>
            </a:r>
            <a:r>
              <a:rPr lang="zh-CN" altLang="en-US" dirty="0"/>
              <a:t>： 可被抓取的物体有石头</a:t>
            </a:r>
            <a:r>
              <a:rPr lang="en-US" altLang="zh-CN" dirty="0"/>
              <a:t>(Stone)</a:t>
            </a:r>
            <a:r>
              <a:rPr lang="zh-CN" altLang="en-US" dirty="0"/>
              <a:t>、金块</a:t>
            </a:r>
            <a:r>
              <a:rPr lang="en-US" altLang="zh-CN" dirty="0"/>
              <a:t>(Gold)</a:t>
            </a:r>
            <a:r>
              <a:rPr lang="zh-CN" altLang="en-US" dirty="0"/>
              <a:t>、钻石</a:t>
            </a:r>
            <a:r>
              <a:rPr lang="en-US" altLang="zh-CN" dirty="0"/>
              <a:t>(Diamond)</a:t>
            </a:r>
            <a:r>
              <a:rPr lang="zh-CN" altLang="en-US" dirty="0"/>
              <a:t>和老鼠</a:t>
            </a:r>
            <a:r>
              <a:rPr lang="en-US" altLang="zh-CN" dirty="0"/>
              <a:t>(Mouse)</a:t>
            </a:r>
            <a:r>
              <a:rPr lang="zh-CN" altLang="en-US" dirty="0"/>
              <a:t>， 前三者是固定的，老鼠会不断移动，所有可抓取类型都继承自矿物类</a:t>
            </a:r>
            <a:r>
              <a:rPr lang="en-US" altLang="zh-CN" dirty="0"/>
              <a:t>(Mineral)</a:t>
            </a:r>
            <a:r>
              <a:rPr lang="zh-CN" altLang="en-US" dirty="0"/>
              <a:t>。 矿物类中定义了物体的属性，包括位置、大小、分数和密度，以及被抓取时的行 为（当物体被抓取时，它会将自己从 </a:t>
            </a:r>
            <a:r>
              <a:rPr lang="en-US" altLang="zh-CN" dirty="0"/>
              <a:t>stage </a:t>
            </a:r>
            <a:r>
              <a:rPr lang="zh-CN" altLang="en-US" dirty="0"/>
              <a:t>的矿物列表中去掉，同时 </a:t>
            </a:r>
            <a:r>
              <a:rPr lang="en-US" altLang="zh-CN" dirty="0"/>
              <a:t>refresh </a:t>
            </a:r>
            <a:r>
              <a:rPr lang="zh-CN" altLang="en-US" dirty="0"/>
              <a:t>方法接 受钩子的调用，使得矿物的位置与钩子的位置同步）。 三种位置固定的物体类</a:t>
            </a:r>
            <a:r>
              <a:rPr lang="en-US" altLang="zh-CN" dirty="0"/>
              <a:t>(Stone, Gold and Diamond)</a:t>
            </a:r>
            <a:r>
              <a:rPr lang="zh-CN" altLang="en-US" dirty="0"/>
              <a:t>封装了物体的密度（构造时 只需要提供位置、大小和分数），并实现了贴图的绘制；老鼠类</a:t>
            </a:r>
            <a:r>
              <a:rPr lang="en-US" altLang="zh-CN" dirty="0"/>
              <a:t>(Mouse)</a:t>
            </a:r>
            <a:r>
              <a:rPr lang="zh-CN" altLang="en-US" dirty="0"/>
              <a:t>由于具有</a:t>
            </a:r>
            <a:r>
              <a:rPr lang="zh-CN" altLang="en-US" b="1" dirty="0"/>
              <a:t>移 动的特性</a:t>
            </a:r>
            <a:r>
              <a:rPr lang="zh-CN" altLang="en-US" dirty="0"/>
              <a:t>，因此加入了特殊属性（</a:t>
            </a:r>
            <a:r>
              <a:rPr lang="zh-CN" altLang="en-US" b="1" dirty="0"/>
              <a:t>初始移动方向、移动速度以及是否携带钻石</a:t>
            </a:r>
            <a:r>
              <a:rPr lang="zh-CN" altLang="en-US" dirty="0"/>
              <a:t>），并 添加 </a:t>
            </a:r>
            <a:r>
              <a:rPr lang="en-US" altLang="zh-CN" dirty="0" err="1"/>
              <a:t>runMouse</a:t>
            </a:r>
            <a:r>
              <a:rPr lang="en-US" altLang="zh-CN" dirty="0"/>
              <a:t> </a:t>
            </a:r>
            <a:r>
              <a:rPr lang="zh-CN" altLang="en-US" dirty="0"/>
              <a:t>方法，调用时按照移动方向和速度更新老鼠的位置（仅在自由运动的 情况，而被钩起时仍然使用 </a:t>
            </a:r>
            <a:r>
              <a:rPr lang="en-US" altLang="zh-CN" dirty="0"/>
              <a:t>refresh </a:t>
            </a:r>
            <a:r>
              <a:rPr lang="zh-CN" altLang="en-US" dirty="0"/>
              <a:t>方法与钩子同步），此外老鼠类在</a:t>
            </a:r>
            <a:r>
              <a:rPr lang="zh-CN" altLang="en-US" b="1" dirty="0"/>
              <a:t>绘制贴图</a:t>
            </a:r>
            <a:r>
              <a:rPr lang="zh-CN" altLang="en-US" dirty="0"/>
              <a:t>的时 候还添加了动画效果，每次绘制时循环使用一系列贴图（动画的不同帧），来模拟老 鼠跑动的动作。</a:t>
            </a:r>
          </a:p>
        </p:txBody>
      </p:sp>
      <p:pic>
        <p:nvPicPr>
          <p:cNvPr id="5" name="图片 4" descr="97a4a4a74b97b4abb7561b80c48d80df">
            <a:extLst>
              <a:ext uri="{FF2B5EF4-FFF2-40B4-BE49-F238E27FC236}">
                <a16:creationId xmlns:a16="http://schemas.microsoft.com/office/drawing/2014/main" id="{B4384D63-650F-943D-6AD9-46694A858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41" t="34987"/>
          <a:stretch>
            <a:fillRect/>
          </a:stretch>
        </p:blipFill>
        <p:spPr>
          <a:xfrm flipH="1">
            <a:off x="195944" y="5348612"/>
            <a:ext cx="2572385" cy="1358900"/>
          </a:xfrm>
          <a:prstGeom prst="rect">
            <a:avLst/>
          </a:prstGeom>
        </p:spPr>
      </p:pic>
      <p:pic>
        <p:nvPicPr>
          <p:cNvPr id="6" name="图片 5" descr="97a4a4a74b97b4abb7561b80c48d80df">
            <a:extLst>
              <a:ext uri="{FF2B5EF4-FFF2-40B4-BE49-F238E27FC236}">
                <a16:creationId xmlns:a16="http://schemas.microsoft.com/office/drawing/2014/main" id="{56FA77C5-B7DD-8347-B447-0E2B1049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879"/>
          <a:stretch>
            <a:fillRect/>
          </a:stretch>
        </p:blipFill>
        <p:spPr>
          <a:xfrm>
            <a:off x="11013044" y="4480567"/>
            <a:ext cx="848360" cy="17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87ADF-8BDF-3767-0914-9C99B26F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281"/>
            <a:ext cx="10515600" cy="1325563"/>
          </a:xfrm>
        </p:spPr>
        <p:txBody>
          <a:bodyPr/>
          <a:lstStyle/>
          <a:p>
            <a:r>
              <a:rPr lang="zh-CN" altLang="en-US" dirty="0"/>
              <a:t>可抓取物 核心代码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9A48D0-F9D9-6D3B-FF1B-4163129D8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5" y="970876"/>
            <a:ext cx="3217790" cy="36280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1D21B1-507E-93EC-D980-0C7B329C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24" y="121049"/>
            <a:ext cx="3974708" cy="21044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36034-728C-550D-7677-8D613508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48" y="2579424"/>
            <a:ext cx="3399944" cy="36280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90E351-E030-F111-B206-F8079E87990B}"/>
              </a:ext>
            </a:extLst>
          </p:cNvPr>
          <p:cNvSpPr txBox="1"/>
          <p:nvPr/>
        </p:nvSpPr>
        <p:spPr>
          <a:xfrm>
            <a:off x="3682219" y="1451127"/>
            <a:ext cx="15755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Object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Obj</a:t>
            </a:r>
            <a:r>
              <a:rPr lang="zh-CN" altLang="en-US" dirty="0"/>
              <a:t>类主要写了可抓取物的基本属性，主要目的是为了增加代码可读性，简便代码结构。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falg</a:t>
            </a:r>
            <a:r>
              <a:rPr lang="zh-CN" altLang="en-US" dirty="0"/>
              <a:t>是抓取判断</a:t>
            </a:r>
            <a:endParaRPr lang="en-US" altLang="zh-CN" dirty="0"/>
          </a:p>
          <a:p>
            <a:r>
              <a:rPr lang="en-US" altLang="zh-CN" dirty="0"/>
              <a:t>Count</a:t>
            </a:r>
            <a:r>
              <a:rPr lang="zh-CN" altLang="en-US" dirty="0"/>
              <a:t>是得分判断</a:t>
            </a:r>
            <a:endParaRPr lang="en-US" altLang="zh-CN" dirty="0"/>
          </a:p>
          <a:p>
            <a:r>
              <a:rPr lang="en-US" altLang="zh-CN" dirty="0"/>
              <a:t>Type</a:t>
            </a:r>
            <a:r>
              <a:rPr lang="zh-CN" altLang="en-US" dirty="0"/>
              <a:t>是类型判断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7FFB9F-67C6-B193-9FED-39A8A5296784}"/>
              </a:ext>
            </a:extLst>
          </p:cNvPr>
          <p:cNvSpPr txBox="1"/>
          <p:nvPr/>
        </p:nvSpPr>
        <p:spPr>
          <a:xfrm>
            <a:off x="9478021" y="228601"/>
            <a:ext cx="2444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Rock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Rock</a:t>
            </a:r>
            <a:r>
              <a:rPr lang="zh-CN" altLang="en-US" dirty="0"/>
              <a:t>类通过继承</a:t>
            </a:r>
            <a:r>
              <a:rPr lang="en-US" altLang="zh-CN" dirty="0"/>
              <a:t>Object</a:t>
            </a:r>
            <a:r>
              <a:rPr lang="zh-CN" altLang="en-US" dirty="0"/>
              <a:t>类，其主要特点是质量</a:t>
            </a:r>
            <a:r>
              <a:rPr lang="en-US" altLang="zh-CN" dirty="0"/>
              <a:t>m</a:t>
            </a:r>
            <a:r>
              <a:rPr lang="zh-CN" altLang="en-US" dirty="0"/>
              <a:t>的数值比较大，得分比较少。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685EB-23E3-0877-D6E8-D9C35108DA8C}"/>
              </a:ext>
            </a:extLst>
          </p:cNvPr>
          <p:cNvSpPr txBox="1"/>
          <p:nvPr/>
        </p:nvSpPr>
        <p:spPr>
          <a:xfrm>
            <a:off x="8997462" y="2795954"/>
            <a:ext cx="319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Gold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Gold</a:t>
            </a:r>
            <a:r>
              <a:rPr lang="zh-CN" altLang="en-US" dirty="0"/>
              <a:t>分为大中小</a:t>
            </a:r>
            <a:endParaRPr lang="en-US" altLang="zh-CN" dirty="0"/>
          </a:p>
          <a:p>
            <a:r>
              <a:rPr lang="zh-CN" altLang="en-US" dirty="0"/>
              <a:t>分数高</a:t>
            </a:r>
          </a:p>
        </p:txBody>
      </p:sp>
    </p:spTree>
    <p:extLst>
      <p:ext uri="{BB962C8B-B14F-4D97-AF65-F5344CB8AC3E}">
        <p14:creationId xmlns:p14="http://schemas.microsoft.com/office/powerpoint/2010/main" val="121863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69982" y="1043616"/>
            <a:ext cx="5304320" cy="5470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137160" indent="266700" algn="just">
              <a:lnSpc>
                <a:spcPct val="122000"/>
              </a:lnSpc>
            </a:pPr>
            <a:r>
              <a:rPr lang="zh-CN" altLang="en-US" dirty="0"/>
              <a:t>炸弹</a:t>
            </a:r>
            <a:r>
              <a:rPr lang="en-US" altLang="zh-CN" dirty="0"/>
              <a:t>(Bomb.java)</a:t>
            </a:r>
            <a:r>
              <a:rPr lang="zh-CN" altLang="en-US" dirty="0"/>
              <a:t>： 炸弹</a:t>
            </a:r>
            <a:r>
              <a:rPr lang="en-US" altLang="zh-CN" dirty="0"/>
              <a:t>(Bomb)</a:t>
            </a:r>
            <a:r>
              <a:rPr lang="zh-CN" altLang="en-US" dirty="0"/>
              <a:t>是一个类似 </a:t>
            </a:r>
            <a:r>
              <a:rPr lang="en-US" altLang="zh-CN" dirty="0"/>
              <a:t>Mineral </a:t>
            </a:r>
            <a:r>
              <a:rPr lang="zh-CN" altLang="en-US" dirty="0"/>
              <a:t>的类，定义了位置和大小，但不同的是，炸弹没 有被钩住的行为，当钩子接触炸弹时会触发 </a:t>
            </a:r>
            <a:r>
              <a:rPr lang="en-US" altLang="zh-CN" dirty="0"/>
              <a:t>explode </a:t>
            </a:r>
            <a:r>
              <a:rPr lang="zh-CN" altLang="en-US" dirty="0"/>
              <a:t>方法，该方法会找出所有互相之 间不超过一定距离的炸弹，并将它们全部引爆</a:t>
            </a:r>
            <a:r>
              <a:rPr lang="en-US" altLang="zh-CN" dirty="0"/>
              <a:t>(chain reaction)</a:t>
            </a:r>
            <a:r>
              <a:rPr lang="zh-CN" altLang="en-US" dirty="0"/>
              <a:t>，每个炸弹在引爆时都 会播放爆炸声，同时渲染爆炸的“动画”（在 </a:t>
            </a:r>
            <a:r>
              <a:rPr lang="en-US" altLang="zh-CN" dirty="0" err="1"/>
              <a:t>ExplodeEffect</a:t>
            </a:r>
            <a:r>
              <a:rPr lang="en-US" altLang="zh-CN" dirty="0"/>
              <a:t> </a:t>
            </a:r>
            <a:r>
              <a:rPr lang="zh-CN" altLang="en-US" dirty="0"/>
              <a:t>类中实现）。 </a:t>
            </a:r>
            <a:r>
              <a:rPr lang="en-US" altLang="zh-CN" dirty="0" err="1"/>
              <a:t>ExplodeEffect</a:t>
            </a:r>
            <a:r>
              <a:rPr lang="en-US" altLang="zh-CN" dirty="0"/>
              <a:t> </a:t>
            </a:r>
            <a:r>
              <a:rPr lang="zh-CN" altLang="en-US" dirty="0"/>
              <a:t>类专门用来渲染爆炸的动画，每个 </a:t>
            </a:r>
            <a:r>
              <a:rPr lang="en-US" altLang="zh-CN" dirty="0" err="1"/>
              <a:t>ExplodeEffect</a:t>
            </a:r>
            <a:r>
              <a:rPr lang="en-US" altLang="zh-CN" dirty="0"/>
              <a:t> </a:t>
            </a:r>
            <a:r>
              <a:rPr lang="zh-CN" altLang="en-US" dirty="0"/>
              <a:t>对象都有自己的 空间位置和坐标，每个炸弹在爆炸时会用自己的坐标创建一个 </a:t>
            </a:r>
            <a:r>
              <a:rPr lang="en-US" altLang="zh-CN" dirty="0" err="1"/>
              <a:t>ExplodeEffect</a:t>
            </a:r>
            <a:r>
              <a:rPr lang="en-US" altLang="zh-CN" dirty="0"/>
              <a:t> </a:t>
            </a:r>
            <a:r>
              <a:rPr lang="zh-CN" altLang="en-US" dirty="0"/>
              <a:t>对象， 并添加到 </a:t>
            </a:r>
            <a:r>
              <a:rPr lang="en-US" altLang="zh-CN" dirty="0"/>
              <a:t>stage </a:t>
            </a:r>
            <a:r>
              <a:rPr lang="zh-CN" altLang="en-US" dirty="0"/>
              <a:t>里的 </a:t>
            </a:r>
            <a:r>
              <a:rPr lang="en-US" altLang="zh-CN" dirty="0" err="1"/>
              <a:t>explodeEffectList</a:t>
            </a:r>
            <a:r>
              <a:rPr lang="en-US" altLang="zh-CN" dirty="0"/>
              <a:t> </a:t>
            </a:r>
            <a:r>
              <a:rPr lang="zh-CN" altLang="en-US" dirty="0"/>
              <a:t>里；爆炸的动画由五帧组成，通过 </a:t>
            </a:r>
            <a:r>
              <a:rPr lang="en-US" altLang="zh-CN" dirty="0" err="1"/>
              <a:t>effectCount</a:t>
            </a:r>
            <a:r>
              <a:rPr lang="en-US" altLang="zh-CN" dirty="0"/>
              <a:t> </a:t>
            </a:r>
            <a:r>
              <a:rPr lang="zh-CN" altLang="en-US" dirty="0"/>
              <a:t>变量的控制依次绘制每一帧的贴图，全部渲染完毕后该 </a:t>
            </a:r>
            <a:r>
              <a:rPr lang="en-US" altLang="zh-CN" dirty="0" err="1"/>
              <a:t>ExplodeEffect</a:t>
            </a:r>
            <a:r>
              <a:rPr lang="en-US" altLang="zh-CN" dirty="0"/>
              <a:t> </a:t>
            </a:r>
            <a:r>
              <a:rPr lang="zh-CN" altLang="en-US" dirty="0"/>
              <a:t>对象被 </a:t>
            </a:r>
            <a:r>
              <a:rPr lang="en-US" altLang="zh-CN" dirty="0"/>
              <a:t>stage </a:t>
            </a:r>
            <a:r>
              <a:rPr lang="zh-CN" altLang="en-US" dirty="0"/>
              <a:t>从 </a:t>
            </a:r>
            <a:r>
              <a:rPr lang="en-US" altLang="zh-CN" dirty="0" err="1"/>
              <a:t>explodeEffectList</a:t>
            </a:r>
            <a:r>
              <a:rPr lang="en-US" altLang="zh-CN" dirty="0"/>
              <a:t> </a:t>
            </a:r>
            <a:r>
              <a:rPr lang="zh-CN" altLang="en-US" dirty="0"/>
              <a:t>中删去。</a:t>
            </a:r>
            <a:endParaRPr lang="zh-CN" altLang="zh-CN" sz="1800" dirty="0">
              <a:effectLst/>
              <a:latin typeface="Noto Sans CJK JP Black"/>
              <a:ea typeface="Noto Sans CJK JP Black"/>
              <a:cs typeface="Noto Sans CJK JP Blac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1785E5-1EA8-F2EB-990C-A21507EC3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213" y="1141216"/>
            <a:ext cx="4069278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explode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len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mineralList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.size()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 &lt; len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++i)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distance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mineralList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.get(i).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mineralList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.get(i).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 &lt;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5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mineralList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.remove(i)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--len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--i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347883-7A13-746F-B45F-07CA4B482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213" y="3035381"/>
            <a:ext cx="4069278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播放声音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*/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Thread playSound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Thread(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SoundPlayer(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"res/sounds/explosive.wav"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playSound.start()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//SoundPlayer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定义在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Hook.java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中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C49655-2F2E-A38F-7FC4-B9CE44910ED0}"/>
              </a:ext>
            </a:extLst>
          </p:cNvPr>
          <p:cNvSpPr txBox="1"/>
          <p:nvPr/>
        </p:nvSpPr>
        <p:spPr>
          <a:xfrm>
            <a:off x="6142759" y="4148408"/>
            <a:ext cx="474765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/*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利用一个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List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来储存要爆的炸弹，目的是避免递归引爆炸弹的时候造成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不可预计的变化，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*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比如后排元素因为前排的爆炸往前移，而下标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i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不能准确知道递归引爆后应该从哪里继续检查可爆炸弹，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*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从而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miss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掉一些应该爆掉的炸弹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*/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974B4D4-29B1-D774-2929-A17F388A6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213" y="5192989"/>
            <a:ext cx="4069278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i=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len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.size()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i&lt;len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++i)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Bomb testBomb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.get(i)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if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distance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testBomb.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testBomb.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y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 &lt; 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testBomb.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&amp;&amp; testBomb.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marked2Explode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false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.remove(i)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len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stage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bombList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.size()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--i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testBomb.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marked2Explode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true;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34" charset="-122"/>
                <a:ea typeface="JetBrains Mono"/>
              </a:rPr>
              <a:t>chainReaction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.add(testBomb)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C7C420-7A1A-6751-6B11-7EC526A158E9}"/>
              </a:ext>
            </a:extLst>
          </p:cNvPr>
          <p:cNvSpPr txBox="1"/>
          <p:nvPr/>
        </p:nvSpPr>
        <p:spPr>
          <a:xfrm>
            <a:off x="6266213" y="2582883"/>
            <a:ext cx="250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爆炸音效加载：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808C-CD9E-BAD3-7DDC-A9DAC5A54EDB}"/>
              </a:ext>
            </a:extLst>
          </p:cNvPr>
          <p:cNvSpPr txBox="1"/>
          <p:nvPr/>
        </p:nvSpPr>
        <p:spPr>
          <a:xfrm>
            <a:off x="6266213" y="635330"/>
            <a:ext cx="271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爆炸功能实现：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7733FF-73D3-2F31-170F-93E7E331CAEC}"/>
              </a:ext>
            </a:extLst>
          </p:cNvPr>
          <p:cNvSpPr txBox="1"/>
          <p:nvPr/>
        </p:nvSpPr>
        <p:spPr>
          <a:xfrm>
            <a:off x="6266213" y="3824707"/>
            <a:ext cx="22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炸药桶状态储存：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5D03B9-7DC5-D3EE-D7AE-8AE090A0494D}"/>
              </a:ext>
            </a:extLst>
          </p:cNvPr>
          <p:cNvSpPr txBox="1"/>
          <p:nvPr/>
        </p:nvSpPr>
        <p:spPr>
          <a:xfrm>
            <a:off x="730332" y="261257"/>
            <a:ext cx="362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不可抓取物：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CB48A-83F9-035C-D75F-1BFEECA6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0"/>
            <a:ext cx="10515600" cy="1325563"/>
          </a:xfrm>
        </p:spPr>
        <p:txBody>
          <a:bodyPr/>
          <a:lstStyle/>
          <a:p>
            <a:r>
              <a:rPr lang="zh-CN" altLang="en-US" dirty="0"/>
              <a:t>钩子篇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0C5CA-FAF3-1464-9702-341108A5B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80" y="1074662"/>
            <a:ext cx="5833221" cy="4904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问题：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钩子的摇摆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抓取物品的判断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抓取物品后返回的速度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900" dirty="0"/>
              <a:t>钩子的摇摆：判定一个角度，使用</a:t>
            </a:r>
            <a:r>
              <a:rPr lang="en-US" altLang="zh-CN" sz="1900" dirty="0"/>
              <a:t>while</a:t>
            </a:r>
            <a:r>
              <a:rPr lang="zh-CN" altLang="en-US" sz="1900" dirty="0"/>
              <a:t>循环和数学三角函数，使得角度在一个范围内摆动（例如</a:t>
            </a:r>
            <a:r>
              <a:rPr lang="en-US" altLang="zh-CN" sz="1900" dirty="0"/>
              <a:t>30°~150°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抓取判断：当线的坐标末端</a:t>
            </a:r>
            <a:r>
              <a:rPr lang="en-US" altLang="zh-CN" sz="1900" dirty="0" err="1"/>
              <a:t>endx</a:t>
            </a:r>
            <a:r>
              <a:rPr lang="zh-CN" altLang="en-US" sz="1900" dirty="0"/>
              <a:t>和</a:t>
            </a:r>
            <a:r>
              <a:rPr lang="en-US" altLang="zh-CN" sz="1900" dirty="0" err="1"/>
              <a:t>endy</a:t>
            </a:r>
            <a:r>
              <a:rPr lang="zh-CN" altLang="en-US" sz="1900" dirty="0"/>
              <a:t>＞抓取物品的坐标</a:t>
            </a:r>
            <a:r>
              <a:rPr lang="en-US" altLang="zh-CN" sz="1900" dirty="0" err="1"/>
              <a:t>obj.x</a:t>
            </a:r>
            <a:r>
              <a:rPr lang="zh-CN" altLang="en-US" sz="1900" dirty="0"/>
              <a:t>和</a:t>
            </a:r>
            <a:r>
              <a:rPr lang="en-US" altLang="zh-CN" sz="1900" dirty="0" err="1"/>
              <a:t>obj.y</a:t>
            </a:r>
            <a:r>
              <a:rPr lang="zh-CN" altLang="en-US" sz="1900" dirty="0"/>
              <a:t>时，判断抓取成功。当然此处会有一些小问题，物品是有面积的，这样的判断并不精准。</a:t>
            </a:r>
            <a:endParaRPr lang="en-US" altLang="zh-CN" sz="1900" dirty="0"/>
          </a:p>
          <a:p>
            <a:pPr marL="0" indent="0">
              <a:buNone/>
            </a:pPr>
            <a:r>
              <a:rPr lang="zh-CN" altLang="en-US" sz="1900" dirty="0"/>
              <a:t>线的速度，抓取后设置判断的布尔值为真，返回</a:t>
            </a:r>
            <a:r>
              <a:rPr lang="en-US" altLang="zh-CN" sz="1900" dirty="0" err="1"/>
              <a:t>obj.weight</a:t>
            </a:r>
            <a:r>
              <a:rPr lang="zh-CN" altLang="en-US" sz="1900" dirty="0"/>
              <a:t>进行相应运算以减少线的返回速度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E03F56-444F-828A-4B8E-ADB6F95FC856}"/>
              </a:ext>
            </a:extLst>
          </p:cNvPr>
          <p:cNvSpPr txBox="1"/>
          <p:nvPr/>
        </p:nvSpPr>
        <p:spPr>
          <a:xfrm>
            <a:off x="6389457" y="825336"/>
            <a:ext cx="546805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钩子</a:t>
            </a:r>
            <a:r>
              <a:rPr lang="en-US" altLang="zh-CN" dirty="0"/>
              <a:t>(Hook.java)</a:t>
            </a:r>
            <a:r>
              <a:rPr lang="zh-CN" altLang="en-US" dirty="0"/>
              <a:t>： 钩子类实现了所有的钩子行为： 钩子具有以个固定的起点（坐标），以及可变的角度和绳长，此外还有自身的重 量（被用来计算收钩的速度）以及钩到的物体，钩子在特定时刻的位置通过 </a:t>
            </a:r>
            <a:r>
              <a:rPr lang="en-US" altLang="zh-CN" dirty="0" err="1"/>
              <a:t>getX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getY</a:t>
            </a:r>
            <a:r>
              <a:rPr lang="en-US" altLang="zh-CN" dirty="0"/>
              <a:t> </a:t>
            </a:r>
            <a:r>
              <a:rPr lang="zh-CN" altLang="en-US" dirty="0"/>
              <a:t>方法由起点、角度和绳长计算出来； 钩子在任意时刻必定处于三种状态之一：等待</a:t>
            </a:r>
            <a:r>
              <a:rPr lang="en-US" altLang="zh-CN" dirty="0"/>
              <a:t>(WAIT)</a:t>
            </a:r>
            <a:r>
              <a:rPr lang="zh-CN" altLang="en-US" dirty="0"/>
              <a:t>、放钩</a:t>
            </a:r>
            <a:r>
              <a:rPr lang="en-US" altLang="zh-CN" dirty="0"/>
              <a:t>(FORWARD)</a:t>
            </a:r>
            <a:r>
              <a:rPr lang="zh-CN" altLang="en-US" dirty="0"/>
              <a:t>和收钩 </a:t>
            </a:r>
            <a:r>
              <a:rPr lang="en-US" altLang="zh-CN" dirty="0"/>
              <a:t>(BACKWARD)</a:t>
            </a:r>
            <a:r>
              <a:rPr lang="zh-CN" altLang="en-US" dirty="0"/>
              <a:t>； </a:t>
            </a:r>
            <a:r>
              <a:rPr lang="en-US" altLang="zh-CN" dirty="0"/>
              <a:t>refresh </a:t>
            </a:r>
            <a:r>
              <a:rPr lang="zh-CN" altLang="en-US" dirty="0"/>
              <a:t>方法被周期性地调用来更新钩子的信息： 当钩子处于等待状态时，角度不断更新，来实现钩子的晃动效果； 当钩子处于放钩状态时，角度不变而绳长伸长，同时要进行事件触发的判定（是 否钩到物体或触碰炸弹），当钩到物体、触碰炸弹或超出边界时按情况处理，并切换 到收钩状态； 当钩子处于收钩状态时，角度不变而绳长缩短，缩短的速度根据钩子的重量和钩 到物体（如果有的话）的重量来计算，钩子回到原点时计算分值，并根据分分值的大 小播放不同的得分声音，同时钩子切换到等待状态； </a:t>
            </a:r>
            <a:r>
              <a:rPr lang="en-US" altLang="zh-CN" dirty="0"/>
              <a:t>paint </a:t>
            </a:r>
            <a:r>
              <a:rPr lang="zh-CN" altLang="en-US" dirty="0"/>
              <a:t>方法则实现了钩子的绘制（涉及贴图的旋转）和绳子的绘制。</a:t>
            </a:r>
          </a:p>
        </p:txBody>
      </p:sp>
    </p:spTree>
    <p:extLst>
      <p:ext uri="{BB962C8B-B14F-4D97-AF65-F5344CB8AC3E}">
        <p14:creationId xmlns:p14="http://schemas.microsoft.com/office/powerpoint/2010/main" val="2391524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2588</Words>
  <Application>Microsoft Office PowerPoint</Application>
  <PresentationFormat>宽屏</PresentationFormat>
  <Paragraphs>114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 Unicode MS</vt:lpstr>
      <vt:lpstr>Noto Sans CJK JP Black</vt:lpstr>
      <vt:lpstr>华文新魏</vt:lpstr>
      <vt:lpstr>微软雅黑</vt:lpstr>
      <vt:lpstr>字体管家胖丫儿</vt:lpstr>
      <vt:lpstr>Arial</vt:lpstr>
      <vt:lpstr>Calibri</vt:lpstr>
      <vt:lpstr>Calibri Light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可抓取物篇：主要问题</vt:lpstr>
      <vt:lpstr>可抓取物 核心代码</vt:lpstr>
      <vt:lpstr>PowerPoint 演示文稿</vt:lpstr>
      <vt:lpstr>钩子篇</vt:lpstr>
      <vt:lpstr>钩子篇 核心代码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奕铮</cp:lastModifiedBy>
  <cp:revision>18</cp:revision>
  <dcterms:created xsi:type="dcterms:W3CDTF">2017-09-19T15:39:00Z</dcterms:created>
  <dcterms:modified xsi:type="dcterms:W3CDTF">2022-06-01T04:03:16Z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